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6" r:id="rId5"/>
    <p:sldId id="259" r:id="rId6"/>
    <p:sldId id="263" r:id="rId7"/>
    <p:sldId id="267" r:id="rId8"/>
    <p:sldId id="268" r:id="rId9"/>
    <p:sldId id="260" r:id="rId10"/>
    <p:sldId id="261" r:id="rId11"/>
    <p:sldId id="262" r:id="rId12"/>
    <p:sldId id="271" r:id="rId13"/>
    <p:sldId id="264" r:id="rId14"/>
    <p:sldId id="269" r:id="rId15"/>
    <p:sldId id="270" r:id="rId16"/>
    <p:sldId id="265" r:id="rId17"/>
    <p:sldId id="272" r:id="rId18"/>
  </p:sldIdLst>
  <p:sldSz cx="18288000" cy="10287000"/>
  <p:notesSz cx="6858000" cy="9144000"/>
  <p:embeddedFontLst>
    <p:embeddedFont>
      <p:font typeface="Calibri" pitchFamily="34" charset="0"/>
      <p:regular r:id="rId20"/>
      <p:bold r:id="rId21"/>
      <p:italic r:id="rId22"/>
      <p:boldItalic r:id="rId23"/>
    </p:embeddedFont>
    <p:embeddedFont>
      <p:font typeface="Poppins" charset="0"/>
      <p:regular r:id="rId24"/>
      <p:bold r:id="rId25"/>
      <p:italic r:id="rId26"/>
      <p:boldItalic r:id="rId27"/>
    </p:embeddedFont>
    <p:embeddedFont>
      <p:font typeface="Algerian" pitchFamily="82" charset="0"/>
      <p:regular r:id="rId28"/>
    </p:embeddedFont>
    <p:embeddedFont>
      <p:font typeface="Poppins Bold" charset="0"/>
      <p:regular r:id="rId29"/>
    </p:embeddedFont>
    <p:embeddedFont>
      <p:font typeface="DM Sans"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CE4AE4F4-E158-483E-B47A-6B79B7F23D75}">
          <p14:sldIdLst>
            <p14:sldId id="256"/>
            <p14:sldId id="257"/>
            <p14:sldId id="258"/>
            <p14:sldId id="266"/>
            <p14:sldId id="259"/>
          </p14:sldIdLst>
        </p14:section>
        <p14:section name="Untitled Section" id="{B0346064-36D1-4E25-A08F-A704381CC54D}">
          <p14:sldIdLst>
            <p14:sldId id="263"/>
            <p14:sldId id="267"/>
            <p14:sldId id="268"/>
            <p14:sldId id="260"/>
            <p14:sldId id="261"/>
            <p14:sldId id="262"/>
            <p14:sldId id="271"/>
            <p14:sldId id="264"/>
            <p14:sldId id="269"/>
            <p14:sldId id="270"/>
            <p14:sldId id="265"/>
            <p14:sldId id="27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52" d="100"/>
          <a:sy n="52" d="100"/>
        </p:scale>
        <p:origin x="-850"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33EB2-224F-4BAF-8085-1A46CE3046A0}" type="datetimeFigureOut">
              <a:rPr lang="en-US" smtClean="0"/>
              <a:pPr/>
              <a:t>6/21/2025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23B883-F6C4-4308-A95E-34E45BBD149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23B883-F6C4-4308-A95E-34E45BBD149C}" type="slidenum">
              <a:rPr lang="en-US" smtClean="0"/>
              <a:pPr/>
              <a:t>1</a:t>
            </a:fld>
            <a:endParaRPr lang="en-US"/>
          </a:p>
        </p:txBody>
      </p:sp>
    </p:spTree>
    <p:extLst>
      <p:ext uri="{BB962C8B-B14F-4D97-AF65-F5344CB8AC3E}">
        <p14:creationId xmlns:p14="http://schemas.microsoft.com/office/powerpoint/2010/main" xmlns="" val="90949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423B883-F6C4-4308-A95E-34E45BBD149C}"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4.svg"/><Relationship Id="rId7"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9.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svg"/><Relationship Id="rId7" Type="http://schemas.openxmlformats.org/officeDocument/2006/relationships/image" Target="../media/image1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9.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12.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svg"/><Relationship Id="rId7"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Connector 21">
            <a:extLst>
              <a:ext uri="{FF2B5EF4-FFF2-40B4-BE49-F238E27FC236}">
                <a16:creationId xmlns:a16="http://schemas.microsoft.com/office/drawing/2014/main" xmlns="" id="{AD8E44A1-CAB8-FD8A-4DAB-90A2071C8917}"/>
              </a:ext>
            </a:extLst>
          </p:cNvPr>
          <p:cNvSpPr/>
          <p:nvPr/>
        </p:nvSpPr>
        <p:spPr>
          <a:xfrm>
            <a:off x="-1309624" y="6998476"/>
            <a:ext cx="1939834" cy="185111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2"/>
          <p:cNvSpPr/>
          <p:nvPr/>
        </p:nvSpPr>
        <p:spPr>
          <a:xfrm>
            <a:off x="-2971800" y="0"/>
            <a:ext cx="22013892" cy="12354774"/>
          </a:xfrm>
          <a:custGeom>
            <a:avLst/>
            <a:gdLst/>
            <a:ahLst/>
            <a:cxnLst/>
            <a:rect l="l" t="t" r="r" b="b"/>
            <a:pathLst>
              <a:path w="22013892" h="12354774">
                <a:moveTo>
                  <a:pt x="0" y="0"/>
                </a:moveTo>
                <a:lnTo>
                  <a:pt x="22013891" y="0"/>
                </a:lnTo>
                <a:lnTo>
                  <a:pt x="22013891" y="12354775"/>
                </a:lnTo>
                <a:lnTo>
                  <a:pt x="0" y="12354775"/>
                </a:lnTo>
                <a:lnTo>
                  <a:pt x="0" y="0"/>
                </a:lnTo>
                <a:close/>
              </a:path>
            </a:pathLst>
          </a:custGeom>
          <a:blipFill>
            <a:blip r:embed="rId3" cstate="print"/>
            <a:stretch>
              <a:fillRect t="-9467" b="-9467"/>
            </a:stretch>
          </a:blipFill>
        </p:spPr>
        <p:txBody>
          <a:bodyPr/>
          <a:lstStyle/>
          <a:p>
            <a:endParaRPr lang="en-IN" dirty="0"/>
          </a:p>
        </p:txBody>
      </p:sp>
      <p:grpSp>
        <p:nvGrpSpPr>
          <p:cNvPr id="3" name="Group 3"/>
          <p:cNvGrpSpPr/>
          <p:nvPr/>
        </p:nvGrpSpPr>
        <p:grpSpPr>
          <a:xfrm>
            <a:off x="-1793400" y="-712357"/>
            <a:ext cx="22453902" cy="11711713"/>
            <a:chOff x="0" y="0"/>
            <a:chExt cx="5913785" cy="3084566"/>
          </a:xfrm>
          <a:noFill/>
        </p:grpSpPr>
        <p:sp>
          <p:nvSpPr>
            <p:cNvPr id="4" name="Freeform 4"/>
            <p:cNvSpPr/>
            <p:nvPr/>
          </p:nvSpPr>
          <p:spPr>
            <a:xfrm>
              <a:off x="0" y="0"/>
              <a:ext cx="5913785" cy="3084567"/>
            </a:xfrm>
            <a:custGeom>
              <a:avLst/>
              <a:gdLst/>
              <a:ahLst/>
              <a:cxnLst/>
              <a:rect l="l" t="t" r="r" b="b"/>
              <a:pathLst>
                <a:path w="5913785" h="3084567">
                  <a:moveTo>
                    <a:pt x="0" y="0"/>
                  </a:moveTo>
                  <a:lnTo>
                    <a:pt x="5913785" y="0"/>
                  </a:lnTo>
                  <a:lnTo>
                    <a:pt x="5913785" y="3084567"/>
                  </a:lnTo>
                  <a:lnTo>
                    <a:pt x="0" y="3084567"/>
                  </a:lnTo>
                  <a:close/>
                </a:path>
              </a:pathLst>
            </a:custGeom>
            <a:grpFill/>
          </p:spPr>
        </p:sp>
        <p:sp>
          <p:nvSpPr>
            <p:cNvPr id="5" name="TextBox 5"/>
            <p:cNvSpPr txBox="1"/>
            <p:nvPr/>
          </p:nvSpPr>
          <p:spPr>
            <a:xfrm>
              <a:off x="0" y="-38100"/>
              <a:ext cx="5913785" cy="3122666"/>
            </a:xfrm>
            <a:prstGeom prst="rect">
              <a:avLst/>
            </a:prstGeom>
            <a:grpFill/>
          </p:spPr>
          <p:txBody>
            <a:bodyPr lIns="50800" tIns="50800" rIns="50800" bIns="50800" rtlCol="0" anchor="ctr"/>
            <a:lstStyle/>
            <a:p>
              <a:pPr algn="ctr">
                <a:lnSpc>
                  <a:spcPts val="2659"/>
                </a:lnSpc>
              </a:pPr>
              <a:endParaRPr/>
            </a:p>
          </p:txBody>
        </p:sp>
      </p:grpSp>
      <p:sp>
        <p:nvSpPr>
          <p:cNvPr id="9" name="TextBox 9"/>
          <p:cNvSpPr txBox="1"/>
          <p:nvPr/>
        </p:nvSpPr>
        <p:spPr>
          <a:xfrm>
            <a:off x="3048000" y="2438785"/>
            <a:ext cx="12192000" cy="2566408"/>
          </a:xfrm>
          <a:prstGeom prst="rect">
            <a:avLst/>
          </a:prstGeom>
        </p:spPr>
        <p:txBody>
          <a:bodyPr wrap="square" lIns="0" tIns="0" rIns="0" bIns="0" rtlCol="0" anchor="t">
            <a:spAutoFit/>
          </a:bodyPr>
          <a:lstStyle/>
          <a:p>
            <a:pPr algn="ctr">
              <a:lnSpc>
                <a:spcPts val="10918"/>
              </a:lnSpc>
            </a:pPr>
            <a:r>
              <a:rPr lang="en-US" sz="6600" spc="-701" dirty="0">
                <a:solidFill>
                  <a:srgbClr val="1C2120"/>
                </a:solidFill>
                <a:latin typeface="Times New Roman" pitchFamily="18" charset="0"/>
                <a:ea typeface="Poppins Semi-Bold"/>
                <a:cs typeface="Times New Roman" pitchFamily="18" charset="0"/>
                <a:sym typeface="Poppins Semi-Bold"/>
              </a:rPr>
              <a:t> </a:t>
            </a:r>
            <a:r>
              <a:rPr lang="en-US" sz="5400" dirty="0">
                <a:solidFill>
                  <a:srgbClr val="1C2120"/>
                </a:solidFill>
                <a:latin typeface="Times New Roman" pitchFamily="18" charset="0"/>
                <a:ea typeface="Poppins Semi-Bold"/>
                <a:cs typeface="Times New Roman" pitchFamily="18" charset="0"/>
                <a:sym typeface="Poppins Semi-Bold"/>
              </a:rPr>
              <a:t>Industrial Oriented Mini Project</a:t>
            </a:r>
          </a:p>
          <a:p>
            <a:pPr algn="ctr">
              <a:lnSpc>
                <a:spcPts val="10918"/>
              </a:lnSpc>
            </a:pPr>
            <a:r>
              <a:rPr lang="en-US" sz="4000" dirty="0">
                <a:solidFill>
                  <a:srgbClr val="1C2120"/>
                </a:solidFill>
                <a:latin typeface="Times New Roman" panose="02020603050405020304" pitchFamily="18" charset="0"/>
                <a:ea typeface="Poppins Semi-Bold"/>
                <a:cs typeface="Times New Roman" panose="02020603050405020304" pitchFamily="18" charset="0"/>
                <a:sym typeface="Poppins Semi-Bold"/>
              </a:rPr>
              <a:t>ON</a:t>
            </a:r>
          </a:p>
        </p:txBody>
      </p:sp>
      <p:sp>
        <p:nvSpPr>
          <p:cNvPr id="10" name="TextBox 10"/>
          <p:cNvSpPr txBox="1"/>
          <p:nvPr/>
        </p:nvSpPr>
        <p:spPr>
          <a:xfrm>
            <a:off x="6936379" y="6227657"/>
            <a:ext cx="4672983" cy="427553"/>
          </a:xfrm>
          <a:prstGeom prst="rect">
            <a:avLst/>
          </a:prstGeom>
        </p:spPr>
        <p:txBody>
          <a:bodyPr wrap="square" lIns="0" tIns="0" rIns="0" bIns="0" rtlCol="0" anchor="t">
            <a:spAutoFit/>
          </a:bodyPr>
          <a:lstStyle/>
          <a:p>
            <a:pPr algn="ctr">
              <a:lnSpc>
                <a:spcPts val="3445"/>
              </a:lnSpc>
            </a:pPr>
            <a:r>
              <a:rPr lang="en-US" sz="2800" b="1" spc="-68" dirty="0">
                <a:solidFill>
                  <a:srgbClr val="1C2120"/>
                </a:solidFill>
                <a:latin typeface="Poppins"/>
                <a:ea typeface="Poppins"/>
                <a:cs typeface="Poppins"/>
                <a:sym typeface="Poppins"/>
              </a:rPr>
              <a:t>PRESENTED BY</a:t>
            </a:r>
          </a:p>
        </p:txBody>
      </p:sp>
      <p:sp>
        <p:nvSpPr>
          <p:cNvPr id="27" name="Horizontal Scroll 26"/>
          <p:cNvSpPr/>
          <p:nvPr/>
        </p:nvSpPr>
        <p:spPr>
          <a:xfrm>
            <a:off x="6273842" y="9231572"/>
            <a:ext cx="5105400" cy="1257300"/>
          </a:xfrm>
          <a:prstGeom prst="horizontalScroll">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Times New Roman" panose="02020603050405020304" pitchFamily="18" charset="0"/>
              <a:cs typeface="Times New Roman" panose="02020603050405020304" pitchFamily="18" charset="0"/>
            </a:endParaRPr>
          </a:p>
          <a:p>
            <a:pPr algn="ctr"/>
            <a:r>
              <a:rPr lang="en-US" b="1" dirty="0">
                <a:solidFill>
                  <a:schemeClr val="tx1"/>
                </a:solidFill>
                <a:latin typeface="Times New Roman" panose="02020603050405020304" pitchFamily="18" charset="0"/>
                <a:cs typeface="Times New Roman" panose="02020603050405020304" pitchFamily="18" charset="0"/>
              </a:rPr>
              <a:t>UNDER THE GUIDANCE OF</a:t>
            </a:r>
          </a:p>
          <a:p>
            <a:pPr algn="ctr"/>
            <a:r>
              <a:rPr lang="en-US" b="1" dirty="0">
                <a:solidFill>
                  <a:schemeClr val="tx1"/>
                </a:solidFill>
                <a:latin typeface="Times New Roman" panose="02020603050405020304" pitchFamily="18" charset="0"/>
                <a:cs typeface="Times New Roman" panose="02020603050405020304" pitchFamily="18" charset="0"/>
                <a:sym typeface="+mn-ea"/>
              </a:rPr>
              <a:t>Mrs. G. SUJATHA</a:t>
            </a:r>
            <a:endParaRPr lang="en-IN" b="1" dirty="0">
              <a:solidFill>
                <a:schemeClr val="tx1"/>
              </a:solidFill>
              <a:latin typeface="Times New Roman" panose="02020603050405020304" pitchFamily="18" charset="0"/>
              <a:cs typeface="Times New Roman" panose="02020603050405020304" pitchFamily="18" charset="0"/>
              <a:sym typeface="+mn-ea"/>
            </a:endParaRPr>
          </a:p>
          <a:p>
            <a:pPr algn="ctr"/>
            <a:r>
              <a:rPr lang="en-IN" altLang="en-US" b="1" dirty="0">
                <a:solidFill>
                  <a:schemeClr val="tx1"/>
                </a:solidFill>
                <a:latin typeface="Times New Roman" panose="02020603050405020304" pitchFamily="18" charset="0"/>
                <a:cs typeface="Times New Roman" panose="02020603050405020304" pitchFamily="18" charset="0"/>
                <a:sym typeface="+mn-ea"/>
              </a:rPr>
              <a:t>ASSISTANT PROFESSOR, M-TECH(</a:t>
            </a:r>
            <a:r>
              <a:rPr lang="en-IN" altLang="en-US" b="1" dirty="0" err="1">
                <a:solidFill>
                  <a:schemeClr val="tx1"/>
                </a:solidFill>
                <a:latin typeface="Times New Roman" panose="02020603050405020304" pitchFamily="18" charset="0"/>
                <a:cs typeface="Times New Roman" panose="02020603050405020304" pitchFamily="18" charset="0"/>
                <a:sym typeface="+mn-ea"/>
              </a:rPr>
              <a:t>Ph.D</a:t>
            </a:r>
            <a:r>
              <a:rPr lang="en-IN" altLang="en-US" b="1" dirty="0">
                <a:solidFill>
                  <a:schemeClr val="tx1"/>
                </a:solidFill>
                <a:latin typeface="Times New Roman" panose="02020603050405020304" pitchFamily="18" charset="0"/>
                <a:cs typeface="Times New Roman" panose="02020603050405020304" pitchFamily="18" charset="0"/>
                <a:sym typeface="+mn-ea"/>
              </a:rPr>
              <a:t>)</a:t>
            </a:r>
            <a:endParaRPr lang="en-US" b="1" dirty="0">
              <a:solidFill>
                <a:schemeClr val="tx1"/>
              </a:solidFill>
            </a:endParaRPr>
          </a:p>
          <a:p>
            <a:pPr algn="ctr"/>
            <a:endParaRPr lang="en-US" dirty="0"/>
          </a:p>
        </p:txBody>
      </p:sp>
      <p:sp>
        <p:nvSpPr>
          <p:cNvPr id="10242" name="AutoShape 2" descr="Kommuri Pratap Reddy Institute of Technology Admission 2025 - Eligibility,  Application, Online Form, and Admission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 name="Picture 39" descr="925716457s.png"/>
          <p:cNvPicPr>
            <a:picLocks noChangeAspect="1"/>
          </p:cNvPicPr>
          <p:nvPr/>
        </p:nvPicPr>
        <p:blipFill>
          <a:blip r:embed="rId4" cstate="print"/>
          <a:stretch>
            <a:fillRect/>
          </a:stretch>
        </p:blipFill>
        <p:spPr>
          <a:xfrm>
            <a:off x="5562600" y="133150"/>
            <a:ext cx="6527885" cy="1809950"/>
          </a:xfrm>
          <a:prstGeom prst="rect">
            <a:avLst/>
          </a:prstGeom>
        </p:spPr>
      </p:pic>
      <p:sp>
        <p:nvSpPr>
          <p:cNvPr id="42" name="TextBox 41"/>
          <p:cNvSpPr txBox="1"/>
          <p:nvPr/>
        </p:nvSpPr>
        <p:spPr>
          <a:xfrm>
            <a:off x="1998356" y="2099817"/>
            <a:ext cx="14173200" cy="646331"/>
          </a:xfrm>
          <a:prstGeom prst="rect">
            <a:avLst/>
          </a:prstGeom>
          <a:noFill/>
        </p:spPr>
        <p:txBody>
          <a:bodyPr wrap="square" rtlCol="0">
            <a:spAutoFit/>
          </a:bodyPr>
          <a:lstStyle/>
          <a:p>
            <a:pPr algn="ctr"/>
            <a:r>
              <a:rPr lang="en-US" sz="3600" b="1" dirty="0">
                <a:latin typeface="Algerian" pitchFamily="82" charset="0"/>
              </a:rPr>
              <a:t>DEPARTMENT OF computer</a:t>
            </a:r>
            <a:r>
              <a:rPr lang="en-US" sz="3600" b="1" cap="all" dirty="0"/>
              <a:t> </a:t>
            </a:r>
            <a:r>
              <a:rPr lang="en-US" sz="3600" b="1" dirty="0">
                <a:latin typeface="Algerian" pitchFamily="82" charset="0"/>
              </a:rPr>
              <a:t>SCIENCE</a:t>
            </a:r>
            <a:r>
              <a:rPr lang="en-US" sz="3600" b="1" cap="all" dirty="0"/>
              <a:t> </a:t>
            </a:r>
            <a:r>
              <a:rPr lang="en-US" sz="3600" b="1" dirty="0">
                <a:latin typeface="Algerian" pitchFamily="82" charset="0"/>
              </a:rPr>
              <a:t>AND</a:t>
            </a:r>
            <a:r>
              <a:rPr lang="en-US" sz="3600" b="1" cap="all" dirty="0"/>
              <a:t> </a:t>
            </a:r>
            <a:r>
              <a:rPr lang="en-US" sz="3600" b="1" dirty="0">
                <a:latin typeface="Algerian" pitchFamily="82" charset="0"/>
              </a:rPr>
              <a:t>ENGINEERING(AI&amp;ML</a:t>
            </a:r>
            <a:r>
              <a:rPr lang="en-US" sz="3600" b="1" cap="all" dirty="0"/>
              <a:t>)</a:t>
            </a:r>
            <a:endParaRPr lang="en-US" sz="3600" b="1" dirty="0">
              <a:latin typeface="Algerian" pitchFamily="82" charset="0"/>
            </a:endParaRPr>
          </a:p>
        </p:txBody>
      </p:sp>
      <p:grpSp>
        <p:nvGrpSpPr>
          <p:cNvPr id="47" name="Group 46"/>
          <p:cNvGrpSpPr/>
          <p:nvPr/>
        </p:nvGrpSpPr>
        <p:grpSpPr>
          <a:xfrm>
            <a:off x="0" y="8319278"/>
            <a:ext cx="4611955" cy="877224"/>
            <a:chOff x="5571133" y="6210300"/>
            <a:chExt cx="6011267" cy="910963"/>
          </a:xfrm>
        </p:grpSpPr>
        <p:grpSp>
          <p:nvGrpSpPr>
            <p:cNvPr id="48" name="Group 6"/>
            <p:cNvGrpSpPr/>
            <p:nvPr/>
          </p:nvGrpSpPr>
          <p:grpSpPr>
            <a:xfrm>
              <a:off x="5571133" y="6210300"/>
              <a:ext cx="6011267" cy="533400"/>
              <a:chOff x="0" y="0"/>
              <a:chExt cx="1839192" cy="176247"/>
            </a:xfrm>
          </p:grpSpPr>
          <p:sp>
            <p:nvSpPr>
              <p:cNvPr id="50"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id="51"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49" name="TextBox 10"/>
            <p:cNvSpPr txBox="1"/>
            <p:nvPr/>
          </p:nvSpPr>
          <p:spPr>
            <a:xfrm>
              <a:off x="5835016" y="6254310"/>
              <a:ext cx="5747384" cy="866953"/>
            </a:xfrm>
            <a:prstGeom prst="rect">
              <a:avLst/>
            </a:prstGeom>
          </p:spPr>
          <p:txBody>
            <a:bodyPr wrap="square" lIns="0" tIns="0" rIns="0" bIns="0" rtlCol="0" anchor="t">
              <a:spAutoFit/>
            </a:bodyPr>
            <a:lstStyle/>
            <a:p>
              <a:pPr algn="ctr">
                <a:lnSpc>
                  <a:spcPts val="3445"/>
                </a:lnSpc>
              </a:pPr>
              <a:r>
                <a:rPr lang="en-US" sz="2000" b="1" spc="-68" dirty="0">
                  <a:solidFill>
                    <a:srgbClr val="1C2120"/>
                  </a:solidFill>
                  <a:latin typeface="Poppins"/>
                  <a:ea typeface="Poppins"/>
                  <a:cs typeface="Poppins"/>
                  <a:sym typeface="Poppins"/>
                </a:rPr>
                <a:t>                                              M. HARSHA REDDY</a:t>
              </a:r>
            </a:p>
            <a:p>
              <a:pPr algn="ctr">
                <a:lnSpc>
                  <a:spcPts val="3445"/>
                </a:lnSpc>
              </a:pPr>
              <a:r>
                <a:rPr lang="en-US" sz="2000" b="1" spc="-68" dirty="0">
                  <a:solidFill>
                    <a:srgbClr val="1C2120"/>
                  </a:solidFill>
                  <a:latin typeface="Poppins"/>
                  <a:ea typeface="Poppins"/>
                  <a:cs typeface="Poppins"/>
                  <a:sym typeface="Poppins"/>
                </a:rPr>
                <a:t>                                                      (22RA1A6628)</a:t>
              </a:r>
            </a:p>
          </p:txBody>
        </p:sp>
      </p:grpSp>
      <p:grpSp>
        <p:nvGrpSpPr>
          <p:cNvPr id="54" name="Group 46"/>
          <p:cNvGrpSpPr/>
          <p:nvPr/>
        </p:nvGrpSpPr>
        <p:grpSpPr>
          <a:xfrm>
            <a:off x="4934791" y="8344676"/>
            <a:ext cx="4505133" cy="1292952"/>
            <a:chOff x="5128935" y="6210300"/>
            <a:chExt cx="6453465" cy="1416539"/>
          </a:xfrm>
        </p:grpSpPr>
        <p:grpSp>
          <p:nvGrpSpPr>
            <p:cNvPr id="57" name="Group 6"/>
            <p:cNvGrpSpPr/>
            <p:nvPr/>
          </p:nvGrpSpPr>
          <p:grpSpPr>
            <a:xfrm>
              <a:off x="5571133" y="6210300"/>
              <a:ext cx="6011267" cy="533400"/>
              <a:chOff x="0" y="0"/>
              <a:chExt cx="1839192" cy="176247"/>
            </a:xfrm>
          </p:grpSpPr>
          <p:sp>
            <p:nvSpPr>
              <p:cNvPr id="59"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id="60"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58" name="TextBox 10"/>
            <p:cNvSpPr txBox="1"/>
            <p:nvPr/>
          </p:nvSpPr>
          <p:spPr>
            <a:xfrm>
              <a:off x="5128935" y="6254310"/>
              <a:ext cx="6011267" cy="1372529"/>
            </a:xfrm>
            <a:prstGeom prst="rect">
              <a:avLst/>
            </a:prstGeom>
          </p:spPr>
          <p:txBody>
            <a:bodyPr wrap="square" lIns="0" tIns="0" rIns="0" bIns="0" rtlCol="0" anchor="t">
              <a:spAutoFit/>
            </a:bodyPr>
            <a:lstStyle/>
            <a:p>
              <a:pPr algn="r">
                <a:lnSpc>
                  <a:spcPts val="3445"/>
                </a:lnSpc>
              </a:pPr>
              <a:r>
                <a:rPr lang="en-US" sz="2000" b="1" spc="-68" dirty="0">
                  <a:solidFill>
                    <a:srgbClr val="1C2120"/>
                  </a:solidFill>
                  <a:latin typeface="Poppins"/>
                  <a:ea typeface="Poppins"/>
                  <a:cs typeface="Poppins"/>
                  <a:sym typeface="Poppins"/>
                </a:rPr>
                <a:t>                                 B. ARAVIND REDDY                                                              (22RA1A6610)</a:t>
              </a:r>
            </a:p>
          </p:txBody>
        </p:sp>
      </p:grpSp>
      <p:grpSp>
        <p:nvGrpSpPr>
          <p:cNvPr id="62" name="Group 46"/>
          <p:cNvGrpSpPr/>
          <p:nvPr/>
        </p:nvGrpSpPr>
        <p:grpSpPr>
          <a:xfrm>
            <a:off x="10678744" y="8361658"/>
            <a:ext cx="3567746" cy="869914"/>
            <a:chOff x="5520791" y="6210300"/>
            <a:chExt cx="6061609" cy="910964"/>
          </a:xfrm>
        </p:grpSpPr>
        <p:grpSp>
          <p:nvGrpSpPr>
            <p:cNvPr id="65" name="Group 6"/>
            <p:cNvGrpSpPr/>
            <p:nvPr/>
          </p:nvGrpSpPr>
          <p:grpSpPr>
            <a:xfrm>
              <a:off x="5571133" y="6210300"/>
              <a:ext cx="6011267" cy="533400"/>
              <a:chOff x="0" y="0"/>
              <a:chExt cx="1839192" cy="176247"/>
            </a:xfrm>
          </p:grpSpPr>
          <p:sp>
            <p:nvSpPr>
              <p:cNvPr id="67"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id="68"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66" name="TextBox 10"/>
            <p:cNvSpPr txBox="1"/>
            <p:nvPr/>
          </p:nvSpPr>
          <p:spPr>
            <a:xfrm>
              <a:off x="5520791" y="6254310"/>
              <a:ext cx="6011267" cy="866954"/>
            </a:xfrm>
            <a:prstGeom prst="rect">
              <a:avLst/>
            </a:prstGeom>
          </p:spPr>
          <p:txBody>
            <a:bodyPr wrap="square" lIns="0" tIns="0" rIns="0" bIns="0" rtlCol="0" anchor="t">
              <a:spAutoFit/>
            </a:bodyPr>
            <a:lstStyle/>
            <a:p>
              <a:pPr algn="r">
                <a:lnSpc>
                  <a:spcPts val="3445"/>
                </a:lnSpc>
              </a:pPr>
              <a:r>
                <a:rPr lang="en-US" sz="2000" b="1" spc="-68" dirty="0">
                  <a:solidFill>
                    <a:srgbClr val="1C2120"/>
                  </a:solidFill>
                  <a:latin typeface="Poppins"/>
                  <a:ea typeface="Poppins"/>
                  <a:cs typeface="Poppins"/>
                  <a:sym typeface="Poppins"/>
                </a:rPr>
                <a:t>S. CHANDRASHEKAR                                (22RA1A6618)</a:t>
              </a:r>
            </a:p>
          </p:txBody>
        </p:sp>
      </p:grpSp>
      <p:sp>
        <p:nvSpPr>
          <p:cNvPr id="41" name="TextBox 40"/>
          <p:cNvSpPr txBox="1"/>
          <p:nvPr/>
        </p:nvSpPr>
        <p:spPr>
          <a:xfrm>
            <a:off x="3185151" y="5007702"/>
            <a:ext cx="12496800" cy="954107"/>
          </a:xfrm>
          <a:prstGeom prst="rect">
            <a:avLst/>
          </a:prstGeom>
          <a:noFill/>
        </p:spPr>
        <p:txBody>
          <a:bodyPr wrap="square" rtlCol="0">
            <a:spAutoFit/>
          </a:bodyPr>
          <a:lstStyle/>
          <a:p>
            <a:pPr algn="ctr"/>
            <a:r>
              <a:rPr lang="en-IN" sz="2800" b="1" dirty="0"/>
              <a:t>ADAPTIVE IMAGE ENHANCEMENT TECHNIQUES FOR SUPERIOR VISUAL QUALITY IN</a:t>
            </a:r>
          </a:p>
          <a:p>
            <a:pPr algn="ctr"/>
            <a:r>
              <a:rPr lang="en-IN" sz="2800" b="1" dirty="0"/>
              <a:t> PHOTOGRAPHIC AND SURVEILLANCE APPLICATIONS</a:t>
            </a:r>
            <a:endParaRPr lang="en-IN" sz="2800" dirty="0"/>
          </a:p>
        </p:txBody>
      </p:sp>
      <p:grpSp>
        <p:nvGrpSpPr>
          <p:cNvPr id="7" name="Group 46">
            <a:extLst>
              <a:ext uri="{FF2B5EF4-FFF2-40B4-BE49-F238E27FC236}">
                <a16:creationId xmlns:a16="http://schemas.microsoft.com/office/drawing/2014/main" xmlns="" id="{E270B7B4-5571-F6DF-2207-AAD0ABE1F12D}"/>
              </a:ext>
            </a:extLst>
          </p:cNvPr>
          <p:cNvGrpSpPr/>
          <p:nvPr/>
        </p:nvGrpSpPr>
        <p:grpSpPr>
          <a:xfrm>
            <a:off x="15350073" y="8191780"/>
            <a:ext cx="3536334" cy="989920"/>
            <a:chOff x="5571133" y="6094993"/>
            <a:chExt cx="6011267" cy="1016996"/>
          </a:xfrm>
        </p:grpSpPr>
        <p:grpSp>
          <p:nvGrpSpPr>
            <p:cNvPr id="12" name="Group 6">
              <a:extLst>
                <a:ext uri="{FF2B5EF4-FFF2-40B4-BE49-F238E27FC236}">
                  <a16:creationId xmlns:a16="http://schemas.microsoft.com/office/drawing/2014/main" xmlns="" id="{33BBBCBF-6A68-70EA-9131-8655D534F2D5}"/>
                </a:ext>
              </a:extLst>
            </p:cNvPr>
            <p:cNvGrpSpPr/>
            <p:nvPr/>
          </p:nvGrpSpPr>
          <p:grpSpPr>
            <a:xfrm>
              <a:off x="5571133" y="6094993"/>
              <a:ext cx="6011267" cy="648707"/>
              <a:chOff x="0" y="-38100"/>
              <a:chExt cx="1839192" cy="214347"/>
            </a:xfrm>
          </p:grpSpPr>
          <p:sp>
            <p:nvSpPr>
              <p:cNvPr id="14" name="Freeform 7">
                <a:extLst>
                  <a:ext uri="{FF2B5EF4-FFF2-40B4-BE49-F238E27FC236}">
                    <a16:creationId xmlns:a16="http://schemas.microsoft.com/office/drawing/2014/main" xmlns="" id="{3521A195-4CFF-EC7A-E1E6-AB756D9ABEA1}"/>
                  </a:ext>
                </a:extLst>
              </p:cNvPr>
              <p:cNvSpPr/>
              <p:nvPr/>
            </p:nvSpPr>
            <p:spPr>
              <a:xfrm>
                <a:off x="0" y="0"/>
                <a:ext cx="1324490"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id="15" name="TextBox 8">
                <a:extLst>
                  <a:ext uri="{FF2B5EF4-FFF2-40B4-BE49-F238E27FC236}">
                    <a16:creationId xmlns:a16="http://schemas.microsoft.com/office/drawing/2014/main" xmlns="" id="{5BFB9E2B-7CC7-6CC5-00B0-AFC7C2892994}"/>
                  </a:ext>
                </a:extLst>
              </p:cNvPr>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13" name="TextBox 10">
              <a:extLst>
                <a:ext uri="{FF2B5EF4-FFF2-40B4-BE49-F238E27FC236}">
                  <a16:creationId xmlns:a16="http://schemas.microsoft.com/office/drawing/2014/main" xmlns="" id="{91A2676A-F166-FAAE-883D-3C08B38035D2}"/>
                </a:ext>
              </a:extLst>
            </p:cNvPr>
            <p:cNvSpPr txBox="1"/>
            <p:nvPr/>
          </p:nvSpPr>
          <p:spPr>
            <a:xfrm>
              <a:off x="5835017" y="6254310"/>
              <a:ext cx="5594984" cy="857679"/>
            </a:xfrm>
            <a:prstGeom prst="rect">
              <a:avLst/>
            </a:prstGeom>
          </p:spPr>
          <p:txBody>
            <a:bodyPr wrap="square" lIns="0" tIns="0" rIns="0" bIns="0" rtlCol="0" anchor="t">
              <a:spAutoFit/>
            </a:bodyPr>
            <a:lstStyle/>
            <a:p>
              <a:pPr algn="ctr">
                <a:lnSpc>
                  <a:spcPts val="3445"/>
                </a:lnSpc>
              </a:pPr>
              <a:r>
                <a:rPr lang="en-US" sz="2000" b="1" spc="-68" dirty="0">
                  <a:solidFill>
                    <a:srgbClr val="1C2120"/>
                  </a:solidFill>
                  <a:latin typeface="Poppins"/>
                  <a:ea typeface="Poppins"/>
                  <a:cs typeface="Poppins"/>
                  <a:sym typeface="Poppins"/>
                </a:rPr>
                <a:t>  D.DISHA                                     (22RA1A6623)</a:t>
              </a:r>
            </a:p>
          </p:txBody>
        </p:sp>
      </p:grpSp>
      <p:pic>
        <p:nvPicPr>
          <p:cNvPr id="17" name="Picture 16">
            <a:extLst>
              <a:ext uri="{FF2B5EF4-FFF2-40B4-BE49-F238E27FC236}">
                <a16:creationId xmlns:a16="http://schemas.microsoft.com/office/drawing/2014/main" xmlns="" id="{C994A238-DF2E-E707-B17E-E28B3CF9519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475" y="6663280"/>
            <a:ext cx="2181368" cy="2179706"/>
          </a:xfrm>
          <a:prstGeom prst="rect">
            <a:avLst/>
          </a:prstGeom>
        </p:spPr>
      </p:pic>
      <p:pic>
        <p:nvPicPr>
          <p:cNvPr id="24" name="Picture 23">
            <a:extLst>
              <a:ext uri="{FF2B5EF4-FFF2-40B4-BE49-F238E27FC236}">
                <a16:creationId xmlns:a16="http://schemas.microsoft.com/office/drawing/2014/main" xmlns="" id="{26D5EC0C-4BD6-744E-3E2E-4E1C68EC6ED6}"/>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701609" y="6663280"/>
            <a:ext cx="2181368" cy="2213557"/>
          </a:xfrm>
          <a:prstGeom prst="rect">
            <a:avLst/>
          </a:prstGeom>
        </p:spPr>
      </p:pic>
      <p:pic>
        <p:nvPicPr>
          <p:cNvPr id="20" name="Picture 19">
            <a:extLst>
              <a:ext uri="{FF2B5EF4-FFF2-40B4-BE49-F238E27FC236}">
                <a16:creationId xmlns:a16="http://schemas.microsoft.com/office/drawing/2014/main" xmlns="" id="{7CEF4D22-A373-E274-6BF2-3AC15A094A18}"/>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4401729" y="6651832"/>
            <a:ext cx="2117603" cy="2179707"/>
          </a:xfrm>
          <a:prstGeom prst="rect">
            <a:avLst/>
          </a:prstGeom>
        </p:spPr>
      </p:pic>
      <p:pic>
        <p:nvPicPr>
          <p:cNvPr id="23" name="Picture 22">
            <a:extLst>
              <a:ext uri="{FF2B5EF4-FFF2-40B4-BE49-F238E27FC236}">
                <a16:creationId xmlns:a16="http://schemas.microsoft.com/office/drawing/2014/main" xmlns="" id="{93CF6A2C-A91D-36FD-0117-01A1B289D6A1}"/>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590312" y="6663280"/>
            <a:ext cx="2117603" cy="222152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57200" y="342900"/>
            <a:ext cx="7086600" cy="1725344"/>
          </a:xfrm>
          <a:prstGeom prst="rect">
            <a:avLst/>
          </a:prstGeom>
        </p:spPr>
        <p:txBody>
          <a:bodyPr wrap="square" lIns="0" tIns="0" rIns="0" bIns="0" rtlCol="0" anchor="t">
            <a:spAutoFit/>
          </a:bodyPr>
          <a:lstStyle/>
          <a:p>
            <a:pPr>
              <a:lnSpc>
                <a:spcPts val="6596"/>
              </a:lnSpc>
            </a:pPr>
            <a:r>
              <a:rPr lang="en-US" sz="6800" b="1" dirty="0">
                <a:solidFill>
                  <a:srgbClr val="1C2120"/>
                </a:solidFill>
                <a:latin typeface="Poppins Bold"/>
                <a:ea typeface="Poppins Bold"/>
                <a:cs typeface="Poppins Bold"/>
                <a:sym typeface="Poppins Bold"/>
              </a:rPr>
              <a:t>SYSTEM ARCHITECTURE</a:t>
            </a:r>
          </a:p>
        </p:txBody>
      </p:sp>
      <p:sp>
        <p:nvSpPr>
          <p:cNvPr id="26" name="Title 25"/>
          <p:cNvSpPr>
            <a:spLocks noGrp="1"/>
          </p:cNvSpPr>
          <p:nvPr>
            <p:ph type="title"/>
          </p:nvPr>
        </p:nvSpPr>
        <p:spPr>
          <a:xfrm>
            <a:off x="-304800" y="3390900"/>
            <a:ext cx="5410200" cy="1143000"/>
          </a:xfrm>
        </p:spPr>
        <p:txBody>
          <a:bodyPr/>
          <a:lstStyle/>
          <a:p>
            <a:r>
              <a:rPr lang="en-US" dirty="0"/>
              <a:t>MAIN ROLES</a:t>
            </a:r>
          </a:p>
        </p:txBody>
      </p:sp>
      <p:sp>
        <p:nvSpPr>
          <p:cNvPr id="27" name="Content Placeholder 26"/>
          <p:cNvSpPr>
            <a:spLocks noGrp="1"/>
          </p:cNvSpPr>
          <p:nvPr>
            <p:ph idx="1"/>
          </p:nvPr>
        </p:nvSpPr>
        <p:spPr>
          <a:xfrm>
            <a:off x="533400" y="4991100"/>
            <a:ext cx="6019800" cy="4525963"/>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User Interface (UI):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 Preprocessing Unit: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 Image </a:t>
            </a:r>
            <a:r>
              <a:rPr lang="fr-FR" dirty="0" err="1">
                <a:latin typeface="Times New Roman" panose="02020603050405020304" pitchFamily="18" charset="0"/>
                <a:cs typeface="Times New Roman" panose="02020603050405020304" pitchFamily="18" charset="0"/>
              </a:rPr>
              <a:t>Enhancement</a:t>
            </a:r>
            <a:r>
              <a:rPr lang="fr-FR" dirty="0">
                <a:latin typeface="Times New Roman" panose="02020603050405020304" pitchFamily="18" charset="0"/>
                <a:cs typeface="Times New Roman" panose="02020603050405020304" pitchFamily="18" charset="0"/>
              </a:rPr>
              <a:t> Engine (CLAHE Processor):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4.</a:t>
            </a:r>
            <a:r>
              <a:rPr lang="en-IN" dirty="0">
                <a:latin typeface="Times New Roman" panose="02020603050405020304" pitchFamily="18" charset="0"/>
                <a:cs typeface="Times New Roman" panose="02020603050405020304" pitchFamily="18" charset="0"/>
              </a:rPr>
              <a:t> Reconstruction &amp; Evaluation Module:</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C2C899-10A3-F377-BC68-9C543C976A25}"/>
              </a:ext>
            </a:extLst>
          </p:cNvPr>
          <p:cNvPicPr>
            <a:picLocks noChangeAspect="1"/>
          </p:cNvPicPr>
          <p:nvPr/>
        </p:nvPicPr>
        <p:blipFill>
          <a:blip r:embed="rId2"/>
          <a:srcRect t="727" b="2147"/>
          <a:stretch>
            <a:fillRect/>
          </a:stretch>
        </p:blipFill>
        <p:spPr>
          <a:xfrm>
            <a:off x="8610600" y="190500"/>
            <a:ext cx="9372602" cy="9601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571500"/>
            <a:ext cx="6437409" cy="997453"/>
          </a:xfrm>
          <a:prstGeom prst="rect">
            <a:avLst/>
          </a:prstGeom>
        </p:spPr>
        <p:txBody>
          <a:bodyPr lIns="0" tIns="0" rIns="0" bIns="0" rtlCol="0" anchor="t">
            <a:spAutoFit/>
          </a:bodyPr>
          <a:lstStyle/>
          <a:p>
            <a:pPr marL="0" lvl="1" indent="0" algn="l">
              <a:lnSpc>
                <a:spcPts val="7458"/>
              </a:lnSpc>
              <a:spcBef>
                <a:spcPct val="0"/>
              </a:spcBef>
            </a:pPr>
            <a:r>
              <a:rPr lang="en-US" sz="7689" b="1" dirty="0">
                <a:solidFill>
                  <a:srgbClr val="1C2120"/>
                </a:solidFill>
                <a:latin typeface="Poppins Bold"/>
                <a:ea typeface="Poppins Bold"/>
                <a:cs typeface="Poppins Bold"/>
                <a:sym typeface="Poppins Bold"/>
              </a:rPr>
              <a:t>ALGORITHM</a:t>
            </a:r>
          </a:p>
        </p:txBody>
      </p:sp>
      <p:sp>
        <p:nvSpPr>
          <p:cNvPr id="28" name="TextBox 5"/>
          <p:cNvSpPr txBox="1"/>
          <p:nvPr/>
        </p:nvSpPr>
        <p:spPr>
          <a:xfrm>
            <a:off x="4876800" y="9514380"/>
            <a:ext cx="4026853" cy="350309"/>
          </a:xfrm>
          <a:prstGeom prst="rect">
            <a:avLst/>
          </a:prstGeom>
        </p:spPr>
        <p:txBody>
          <a:bodyPr lIns="50800" tIns="50800" rIns="50800" bIns="50800" rtlCol="0" anchor="ctr"/>
          <a:lstStyle/>
          <a:p>
            <a:pPr algn="ctr">
              <a:lnSpc>
                <a:spcPts val="1925"/>
              </a:lnSpc>
            </a:pPr>
            <a:endParaRPr/>
          </a:p>
        </p:txBody>
      </p:sp>
      <p:sp>
        <p:nvSpPr>
          <p:cNvPr id="30" name="Title 29"/>
          <p:cNvSpPr>
            <a:spLocks noGrp="1"/>
          </p:cNvSpPr>
          <p:nvPr>
            <p:ph type="title"/>
          </p:nvPr>
        </p:nvSpPr>
        <p:spPr>
          <a:xfrm>
            <a:off x="838200" y="1866900"/>
            <a:ext cx="8077200" cy="685800"/>
          </a:xfrm>
        </p:spPr>
        <p:txBody>
          <a:bodyPr>
            <a:normAutofit fontScale="90000"/>
          </a:bodyPr>
          <a:lstStyle/>
          <a:p>
            <a:pPr algn="l"/>
            <a:r>
              <a:rPr lang="en-US" dirty="0">
                <a:latin typeface="Times New Roman" panose="02020603050405020304" pitchFamily="18" charset="0"/>
                <a:cs typeface="Times New Roman" panose="02020603050405020304" pitchFamily="18" charset="0"/>
              </a:rPr>
              <a:t>CLAHE [Proposed system]</a:t>
            </a:r>
          </a:p>
        </p:txBody>
      </p:sp>
      <p:sp>
        <p:nvSpPr>
          <p:cNvPr id="35" name="TextBox 21"/>
          <p:cNvSpPr txBox="1"/>
          <p:nvPr/>
        </p:nvSpPr>
        <p:spPr>
          <a:xfrm>
            <a:off x="1066800" y="3009900"/>
            <a:ext cx="7467600" cy="11530464"/>
          </a:xfrm>
          <a:prstGeom prst="rect">
            <a:avLst/>
          </a:prstGeom>
        </p:spPr>
        <p:txBody>
          <a:bodyPr wrap="square" lIns="0" tIns="0" rIns="0" bIns="0" rtlCol="0" anchor="t">
            <a:spAutoFit/>
          </a:bodyPr>
          <a:lstStyle/>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Convert RGB image to </a:t>
            </a:r>
            <a:r>
              <a:rPr lang="en-US" sz="2800" dirty="0" err="1">
                <a:latin typeface="Times New Roman" panose="02020603050405020304" pitchFamily="18" charset="0"/>
                <a:cs typeface="Times New Roman" panose="02020603050405020304" pitchFamily="18" charset="0"/>
              </a:rPr>
              <a:t>YCrCb</a:t>
            </a:r>
            <a:r>
              <a:rPr lang="en-US" sz="2800" dirty="0">
                <a:latin typeface="Times New Roman" panose="02020603050405020304" pitchFamily="18" charset="0"/>
                <a:cs typeface="Times New Roman" panose="02020603050405020304" pitchFamily="18" charset="0"/>
              </a:rPr>
              <a:t> color space.</a:t>
            </a:r>
          </a:p>
          <a:p>
            <a:pPr marL="457200" lvl="0" indent="-457200">
              <a:lnSpc>
                <a:spcPts val="2541"/>
              </a:lnSpc>
              <a:spcBef>
                <a:spcPct val="0"/>
              </a:spcBef>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Extract the Y (luminance) channel.</a:t>
            </a:r>
          </a:p>
          <a:p>
            <a:pPr marL="457200" lvl="0" indent="-457200">
              <a:lnSpc>
                <a:spcPts val="2541"/>
              </a:lnSpc>
              <a:spcBef>
                <a:spcPct val="0"/>
              </a:spcBef>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Divide Y into small tiles (e.g., 8×8).</a:t>
            </a:r>
          </a:p>
          <a:p>
            <a:pPr marL="457200" lvl="0" indent="-457200">
              <a:lnSpc>
                <a:spcPts val="2541"/>
              </a:lnSpc>
              <a:spcBef>
                <a:spcPct val="0"/>
              </a:spcBef>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Compute &amp; Clip Histogram of each tile using a clip limit.</a:t>
            </a:r>
          </a:p>
          <a:p>
            <a:pPr marL="457200" lvl="0" indent="-457200">
              <a:lnSpc>
                <a:spcPts val="2541"/>
              </a:lnSpc>
              <a:spcBef>
                <a:spcPct val="0"/>
              </a:spcBef>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Redistribute clipped pixels evenly across bins.</a:t>
            </a:r>
          </a:p>
          <a:p>
            <a:pPr marL="457200" lvl="0" indent="-457200">
              <a:lnSpc>
                <a:spcPts val="2541"/>
              </a:lnSpc>
              <a:spcBef>
                <a:spcPct val="0"/>
              </a:spcBef>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Equalize each tile using the adjusted histogram</a:t>
            </a:r>
          </a:p>
          <a:p>
            <a:pPr marL="457200" lvl="0" indent="-457200">
              <a:lnSpc>
                <a:spcPts val="2541"/>
              </a:lnSpc>
              <a:spcBef>
                <a:spcPct val="0"/>
              </a:spcBef>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lvl="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Apply Bilinear Interpolation to smooth transitions</a:t>
            </a:r>
          </a:p>
          <a:p>
            <a:pPr marL="457200" lvl="0" indent="-457200">
              <a:lnSpc>
                <a:spcPts val="2541"/>
              </a:lnSpc>
              <a:spcBef>
                <a:spcPct val="0"/>
              </a:spcBef>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lnSpc>
                <a:spcPts val="2541"/>
              </a:lnSpc>
              <a:spcBef>
                <a:spcPct val="0"/>
              </a:spcBef>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Merge enhanced Y with Cr and </a:t>
            </a:r>
            <a:r>
              <a:rPr lang="en-US" sz="2800" dirty="0" err="1">
                <a:latin typeface="Times New Roman" panose="02020603050405020304" pitchFamily="18" charset="0"/>
                <a:cs typeface="Times New Roman" panose="02020603050405020304" pitchFamily="18" charset="0"/>
              </a:rPr>
              <a:t>Cb</a:t>
            </a:r>
            <a:r>
              <a:rPr lang="en-US" sz="2800" dirty="0">
                <a:latin typeface="Times New Roman" panose="02020603050405020304" pitchFamily="18" charset="0"/>
                <a:cs typeface="Times New Roman" panose="02020603050405020304" pitchFamily="18" charset="0"/>
              </a:rPr>
              <a:t>, then convert back to RGB.</a:t>
            </a:r>
          </a:p>
          <a:p>
            <a:pPr marL="457200" lvl="0" indent="-457200">
              <a:lnSpc>
                <a:spcPts val="2541"/>
              </a:lnSpc>
              <a:spcBef>
                <a:spcPct val="0"/>
              </a:spcBef>
              <a:buFont typeface="Wingdings" panose="05000000000000000000" pitchFamily="2" charset="2"/>
              <a:buChar char="Ø"/>
            </a:pPr>
            <a:endParaRPr lang="en-US" sz="2800" b="1" spc="112" dirty="0">
              <a:solidFill>
                <a:srgbClr val="000000"/>
              </a:solidFill>
              <a:latin typeface="Times New Roman" panose="02020603050405020304" pitchFamily="18" charset="0"/>
              <a:ea typeface="DM Sans"/>
              <a:cs typeface="Times New Roman" panose="02020603050405020304" pitchFamily="18" charset="0"/>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spc="112" dirty="0">
              <a:solidFill>
                <a:srgbClr val="000000"/>
              </a:solidFill>
              <a:latin typeface="DM Sans"/>
              <a:ea typeface="DM Sans"/>
              <a:cs typeface="DM Sans"/>
              <a:sym typeface="DM Sans"/>
            </a:endParaRPr>
          </a:p>
          <a:p>
            <a:pPr marL="342900" lvl="0" indent="-342900" algn="l">
              <a:lnSpc>
                <a:spcPts val="2541"/>
              </a:lnSpc>
              <a:spcBef>
                <a:spcPct val="0"/>
              </a:spcBef>
              <a:buFont typeface="Wingdings" panose="05000000000000000000" pitchFamily="2" charset="2"/>
              <a:buChar char="Ø"/>
            </a:pPr>
            <a:endParaRPr lang="en-US" sz="1882" b="1" u="none" spc="112" dirty="0">
              <a:solidFill>
                <a:srgbClr val="000000"/>
              </a:solidFill>
              <a:latin typeface="DM Sans"/>
              <a:ea typeface="DM Sans"/>
              <a:cs typeface="DM Sans"/>
              <a:sym typeface="DM Sans"/>
            </a:endParaRPr>
          </a:p>
        </p:txBody>
      </p:sp>
      <p:pic>
        <p:nvPicPr>
          <p:cNvPr id="6" name="Content Placeholder 5">
            <a:extLst>
              <a:ext uri="{FF2B5EF4-FFF2-40B4-BE49-F238E27FC236}">
                <a16:creationId xmlns:a16="http://schemas.microsoft.com/office/drawing/2014/main" xmlns="" id="{4DB86C10-E687-C591-3C21-0B724B5FE54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353800" y="571500"/>
            <a:ext cx="5410200" cy="8160584"/>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E163F7-950A-B623-6440-C0F49C92F610}"/>
              </a:ext>
            </a:extLst>
          </p:cNvPr>
          <p:cNvSpPr>
            <a:spLocks noGrp="1"/>
          </p:cNvSpPr>
          <p:nvPr>
            <p:ph type="title"/>
          </p:nvPr>
        </p:nvSpPr>
        <p:spPr>
          <a:xfrm>
            <a:off x="1295400" y="571500"/>
            <a:ext cx="9601200" cy="1143000"/>
          </a:xfrm>
        </p:spPr>
        <p:txBody>
          <a:bodyPr>
            <a:noAutofit/>
          </a:bodyPr>
          <a:lstStyle/>
          <a:p>
            <a:r>
              <a:rPr lang="en-US" sz="7200" dirty="0">
                <a:latin typeface="Poppins Bold" panose="00000800000000000000" charset="0"/>
                <a:cs typeface="Poppins Bold" panose="00000800000000000000" charset="0"/>
              </a:rPr>
              <a:t>ENHANCED OUTPUT</a:t>
            </a:r>
            <a:endParaRPr lang="en-IN" sz="7200" dirty="0">
              <a:latin typeface="Poppins Bold" panose="00000800000000000000" charset="0"/>
              <a:cs typeface="Poppins Bold" panose="00000800000000000000" charset="0"/>
            </a:endParaRPr>
          </a:p>
        </p:txBody>
      </p:sp>
      <p:pic>
        <p:nvPicPr>
          <p:cNvPr id="5" name="Content Placeholder 4">
            <a:extLst>
              <a:ext uri="{FF2B5EF4-FFF2-40B4-BE49-F238E27FC236}">
                <a16:creationId xmlns:a16="http://schemas.microsoft.com/office/drawing/2014/main" xmlns="" id="{D463C309-212B-B5DA-A39D-73411981BD54}"/>
              </a:ext>
            </a:extLst>
          </p:cNvPr>
          <p:cNvPicPr>
            <a:picLocks noGrp="1" noChangeAspect="1"/>
          </p:cNvPicPr>
          <p:nvPr>
            <p:ph idx="1"/>
          </p:nvPr>
        </p:nvPicPr>
        <p:blipFill>
          <a:blip r:embed="rId2"/>
          <a:stretch>
            <a:fillRect/>
          </a:stretch>
        </p:blipFill>
        <p:spPr>
          <a:xfrm>
            <a:off x="856730" y="2329441"/>
            <a:ext cx="15450069" cy="6378105"/>
          </a:xfrm>
        </p:spPr>
      </p:pic>
    </p:spTree>
    <p:extLst>
      <p:ext uri="{BB962C8B-B14F-4D97-AF65-F5344CB8AC3E}">
        <p14:creationId xmlns:p14="http://schemas.microsoft.com/office/powerpoint/2010/main" xmlns="" val="152275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11200" y="342900"/>
            <a:ext cx="4584009" cy="4648200"/>
          </a:xfrm>
          <a:custGeom>
            <a:avLst/>
            <a:gdLst/>
            <a:ahLst/>
            <a:cxnLst/>
            <a:rect l="l" t="t" r="r" b="b"/>
            <a:pathLst>
              <a:path w="4812609" h="4786358">
                <a:moveTo>
                  <a:pt x="0" y="0"/>
                </a:moveTo>
                <a:lnTo>
                  <a:pt x="4812609" y="0"/>
                </a:lnTo>
                <a:lnTo>
                  <a:pt x="4812609" y="4786359"/>
                </a:lnTo>
                <a:lnTo>
                  <a:pt x="0" y="4786359"/>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3792200" y="7581900"/>
            <a:ext cx="3708981" cy="1298056"/>
            <a:chOff x="0" y="0"/>
            <a:chExt cx="1241612" cy="204958"/>
          </a:xfrm>
        </p:grpSpPr>
        <p:sp>
          <p:nvSpPr>
            <p:cNvPr id="4" name="Freeform 4"/>
            <p:cNvSpPr/>
            <p:nvPr/>
          </p:nvSpPr>
          <p:spPr>
            <a:xfrm>
              <a:off x="0" y="0"/>
              <a:ext cx="1241612" cy="204958"/>
            </a:xfrm>
            <a:custGeom>
              <a:avLst/>
              <a:gdLst/>
              <a:ahLst/>
              <a:cxnLst/>
              <a:rect l="l" t="t" r="r" b="b"/>
              <a:pathLst>
                <a:path w="1241612" h="204958">
                  <a:moveTo>
                    <a:pt x="102479" y="0"/>
                  </a:moveTo>
                  <a:lnTo>
                    <a:pt x="1139133" y="0"/>
                  </a:lnTo>
                  <a:cubicBezTo>
                    <a:pt x="1195730" y="0"/>
                    <a:pt x="1241612" y="45881"/>
                    <a:pt x="1241612" y="102479"/>
                  </a:cubicBezTo>
                  <a:lnTo>
                    <a:pt x="1241612" y="102479"/>
                  </a:lnTo>
                  <a:cubicBezTo>
                    <a:pt x="1241612" y="159076"/>
                    <a:pt x="1195730" y="204958"/>
                    <a:pt x="1139133" y="204958"/>
                  </a:cubicBezTo>
                  <a:lnTo>
                    <a:pt x="102479" y="204958"/>
                  </a:lnTo>
                  <a:cubicBezTo>
                    <a:pt x="45881" y="204958"/>
                    <a:pt x="0" y="159076"/>
                    <a:pt x="0" y="102479"/>
                  </a:cubicBezTo>
                  <a:lnTo>
                    <a:pt x="0" y="102479"/>
                  </a:lnTo>
                  <a:cubicBezTo>
                    <a:pt x="0" y="45881"/>
                    <a:pt x="45881" y="0"/>
                    <a:pt x="102479" y="0"/>
                  </a:cubicBezTo>
                  <a:close/>
                </a:path>
              </a:pathLst>
            </a:custGeom>
            <a:solidFill>
              <a:srgbClr val="AAD7D4"/>
            </a:solidFill>
          </p:spPr>
        </p:sp>
        <p:sp>
          <p:nvSpPr>
            <p:cNvPr id="5" name="TextBox 5"/>
            <p:cNvSpPr txBox="1"/>
            <p:nvPr/>
          </p:nvSpPr>
          <p:spPr>
            <a:xfrm>
              <a:off x="0" y="85725"/>
              <a:ext cx="1241612" cy="119233"/>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4572000" y="419100"/>
            <a:ext cx="7831454" cy="1374094"/>
          </a:xfrm>
          <a:prstGeom prst="rect">
            <a:avLst/>
          </a:prstGeom>
        </p:spPr>
        <p:txBody>
          <a:bodyPr lIns="0" tIns="0" rIns="0" bIns="0" rtlCol="0" anchor="t">
            <a:spAutoFit/>
          </a:bodyPr>
          <a:lstStyle/>
          <a:p>
            <a:pPr algn="ctr">
              <a:lnSpc>
                <a:spcPts val="11281"/>
              </a:lnSpc>
            </a:pPr>
            <a:r>
              <a:rPr lang="en-US" sz="8000" b="1" dirty="0">
                <a:solidFill>
                  <a:srgbClr val="1C2120"/>
                </a:solidFill>
                <a:latin typeface="Poppins Bold"/>
                <a:ea typeface="Poppins Bold"/>
                <a:cs typeface="Poppins Bold"/>
                <a:sym typeface="Poppins Bold"/>
              </a:rPr>
              <a:t>CONCLUSION</a:t>
            </a:r>
          </a:p>
        </p:txBody>
      </p:sp>
      <p:sp>
        <p:nvSpPr>
          <p:cNvPr id="11" name="TextBox 11"/>
          <p:cNvSpPr txBox="1"/>
          <p:nvPr/>
        </p:nvSpPr>
        <p:spPr>
          <a:xfrm>
            <a:off x="13970290" y="7581900"/>
            <a:ext cx="3352800" cy="1132939"/>
          </a:xfrm>
          <a:prstGeom prst="rect">
            <a:avLst/>
          </a:prstGeom>
        </p:spPr>
        <p:txBody>
          <a:bodyPr wrap="square" lIns="0" tIns="0" rIns="0" bIns="0" rtlCol="0" anchor="t">
            <a:spAutoFit/>
          </a:bodyPr>
          <a:lstStyle/>
          <a:p>
            <a:pPr algn="ctr">
              <a:lnSpc>
                <a:spcPts val="3132"/>
              </a:lnSpc>
            </a:pPr>
            <a:r>
              <a:rPr lang="en-IN" sz="1200" b="1" dirty="0"/>
              <a:t>ADAPTIVE IMAGE ENCHANCEMENT TECHNIQUES FOR SUPERIOR VISUAL QUALITY IN PHOTOGRAPHIC AND SURVEILLANCE APPLICATIONS</a:t>
            </a:r>
            <a:endParaRPr lang="en-US" sz="1200" b="1" dirty="0">
              <a:solidFill>
                <a:srgbClr val="000000"/>
              </a:solidFill>
              <a:latin typeface="Times New Roman" pitchFamily="18" charset="0"/>
              <a:ea typeface="DM Sans"/>
              <a:cs typeface="Times New Roman" pitchFamily="18" charset="0"/>
              <a:sym typeface="DM Sans"/>
            </a:endParaRPr>
          </a:p>
        </p:txBody>
      </p:sp>
      <p:sp>
        <p:nvSpPr>
          <p:cNvPr id="21" name="Content Placeholder 20"/>
          <p:cNvSpPr>
            <a:spLocks noGrp="1"/>
          </p:cNvSpPr>
          <p:nvPr>
            <p:ph idx="1"/>
          </p:nvPr>
        </p:nvSpPr>
        <p:spPr>
          <a:xfrm>
            <a:off x="964910" y="1159031"/>
            <a:ext cx="12039600" cy="10351176"/>
          </a:xfrm>
        </p:spPr>
        <p:txBody>
          <a:bodyPr>
            <a:normAutofit/>
          </a:bodyPr>
          <a:lstStyle/>
          <a:p>
            <a:pPr algn="just"/>
            <a:endParaRPr lang="en-US" sz="3600" dirty="0">
              <a:latin typeface="Times New Roman" panose="02020603050405020304" pitchFamily="18" charset="0"/>
              <a:cs typeface="Times New Roman" panose="02020603050405020304" pitchFamily="18" charset="0"/>
            </a:endParaRPr>
          </a:p>
          <a:p>
            <a:pPr algn="just"/>
            <a:endParaRPr lang="en-US" sz="3600" dirty="0">
              <a:latin typeface="Times New Roman" panose="02020603050405020304" pitchFamily="18" charset="0"/>
              <a:cs typeface="Times New Roman" panose="02020603050405020304" pitchFamily="18" charset="0"/>
            </a:endParaRPr>
          </a:p>
          <a:p>
            <a:pPr algn="just"/>
            <a:endParaRPr lang="en-US" sz="3600" dirty="0">
              <a:latin typeface="Times New Roman" panose="02020603050405020304" pitchFamily="18" charset="0"/>
              <a:cs typeface="Times New Roman" panose="02020603050405020304" pitchFamily="18" charset="0"/>
            </a:endParaRPr>
          </a:p>
          <a:p>
            <a:pPr algn="just"/>
            <a:r>
              <a:rPr lang="en-US" sz="3600" dirty="0">
                <a:latin typeface="Times New Roman" panose="02020603050405020304" pitchFamily="18" charset="0"/>
                <a:cs typeface="Times New Roman" panose="02020603050405020304" pitchFamily="18" charset="0"/>
              </a:rPr>
              <a:t>The proposed </a:t>
            </a:r>
            <a:r>
              <a:rPr lang="en-US" sz="3600" b="1" dirty="0">
                <a:latin typeface="Times New Roman" panose="02020603050405020304" pitchFamily="18" charset="0"/>
                <a:cs typeface="Times New Roman" panose="02020603050405020304" pitchFamily="18" charset="0"/>
              </a:rPr>
              <a:t>Hybrid Adaptive Histogram Equalization (HAHE)</a:t>
            </a:r>
            <a:r>
              <a:rPr lang="en-US" sz="3600" dirty="0">
                <a:latin typeface="Times New Roman" panose="02020603050405020304" pitchFamily="18" charset="0"/>
                <a:cs typeface="Times New Roman" panose="02020603050405020304" pitchFamily="18" charset="0"/>
              </a:rPr>
              <a:t> method enhances image contrast intelligently by adapting to local variations in brightness. Unlike traditional techniques, it effectively balances contrast improvement with detail preservation and minimal noise amplification. This approach ensures high-quality visual output, making it well-suited for real-world applications like </a:t>
            </a:r>
            <a:r>
              <a:rPr lang="en-US" sz="3600" b="1" dirty="0">
                <a:latin typeface="Times New Roman" panose="02020603050405020304" pitchFamily="18" charset="0"/>
                <a:cs typeface="Times New Roman" panose="02020603050405020304" pitchFamily="18" charset="0"/>
              </a:rPr>
              <a:t>medical imaging</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surveillance</a:t>
            </a:r>
            <a:r>
              <a:rPr lang="en-US" sz="3600" dirty="0">
                <a:latin typeface="Times New Roman" panose="02020603050405020304" pitchFamily="18" charset="0"/>
                <a:cs typeface="Times New Roman" panose="02020603050405020304" pitchFamily="18" charset="0"/>
              </a:rPr>
              <a:t>, and </a:t>
            </a:r>
            <a:r>
              <a:rPr lang="en-US" sz="3600" b="1" dirty="0">
                <a:latin typeface="Times New Roman" panose="02020603050405020304" pitchFamily="18" charset="0"/>
                <a:cs typeface="Times New Roman" panose="02020603050405020304" pitchFamily="18" charset="0"/>
              </a:rPr>
              <a:t>low-light enhancement</a:t>
            </a:r>
            <a:r>
              <a:rPr lang="en-US" sz="3600" dirty="0">
                <a:latin typeface="Times New Roman" panose="02020603050405020304" pitchFamily="18" charset="0"/>
                <a:cs typeface="Times New Roman" panose="02020603050405020304" pitchFamily="18" charset="0"/>
              </a:rPr>
              <a:t>.</a:t>
            </a:r>
          </a:p>
          <a:p>
            <a:pPr algn="just"/>
            <a:endParaRPr lang="en-US"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A97D654-263B-334C-6BA2-3C5F38CCD509}"/>
              </a:ext>
            </a:extLst>
          </p:cNvPr>
          <p:cNvSpPr>
            <a:spLocks noGrp="1"/>
          </p:cNvSpPr>
          <p:nvPr>
            <p:ph type="title"/>
          </p:nvPr>
        </p:nvSpPr>
        <p:spPr>
          <a:xfrm>
            <a:off x="533400" y="1009155"/>
            <a:ext cx="10058400" cy="1143000"/>
          </a:xfrm>
        </p:spPr>
        <p:txBody>
          <a:bodyPr>
            <a:noAutofit/>
          </a:bodyPr>
          <a:lstStyle/>
          <a:p>
            <a:r>
              <a:rPr lang="en-US" sz="8800" dirty="0">
                <a:latin typeface="Poppins Bold" panose="00000800000000000000" charset="0"/>
                <a:cs typeface="Poppins Bold" panose="00000800000000000000" charset="0"/>
              </a:rPr>
              <a:t>FUTURE SCOPE</a:t>
            </a:r>
            <a:endParaRPr lang="en-IN" sz="8800" dirty="0">
              <a:latin typeface="Poppins Bold" panose="00000800000000000000" charset="0"/>
              <a:cs typeface="Poppins Bold" panose="00000800000000000000" charset="0"/>
            </a:endParaRPr>
          </a:p>
        </p:txBody>
      </p:sp>
      <p:sp>
        <p:nvSpPr>
          <p:cNvPr id="6" name="Rectangle 1">
            <a:extLst>
              <a:ext uri="{FF2B5EF4-FFF2-40B4-BE49-F238E27FC236}">
                <a16:creationId xmlns:a16="http://schemas.microsoft.com/office/drawing/2014/main" xmlns="" id="{656873A9-AA5E-35E2-859F-2385E636D41E}"/>
              </a:ext>
            </a:extLst>
          </p:cNvPr>
          <p:cNvSpPr>
            <a:spLocks noGrp="1" noChangeArrowheads="1"/>
          </p:cNvSpPr>
          <p:nvPr>
            <p:ph idx="1"/>
          </p:nvPr>
        </p:nvSpPr>
        <p:spPr bwMode="auto">
          <a:xfrm>
            <a:off x="1524000" y="2552700"/>
            <a:ext cx="11811000" cy="6001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Implementation: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the algorithm into real-time systems for surveillance cameras or mobile devices.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Integration: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HAHE with neural networks to further enhance feature extraction in complex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Multi-Channel Enhancement: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Extend contrast enhancement to chrominance channels (Cr,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Cb</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better color balance in low-light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Medical Imaging Optimization: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Customize the approach for specific domains like X-rays, MRIs, and CT scans to highlight diagnostic details.</a:t>
            </a:r>
          </a:p>
        </p:txBody>
      </p:sp>
    </p:spTree>
    <p:extLst>
      <p:ext uri="{BB962C8B-B14F-4D97-AF65-F5344CB8AC3E}">
        <p14:creationId xmlns:p14="http://schemas.microsoft.com/office/powerpoint/2010/main" xmlns="" val="2724052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21861-67E5-8038-66B5-C60CAFCA1BA8}"/>
              </a:ext>
            </a:extLst>
          </p:cNvPr>
          <p:cNvSpPr>
            <a:spLocks noGrp="1"/>
          </p:cNvSpPr>
          <p:nvPr>
            <p:ph type="title"/>
          </p:nvPr>
        </p:nvSpPr>
        <p:spPr>
          <a:xfrm>
            <a:off x="457200" y="458429"/>
            <a:ext cx="8229600" cy="1143000"/>
          </a:xfrm>
        </p:spPr>
        <p:txBody>
          <a:bodyPr>
            <a:noAutofit/>
          </a:bodyPr>
          <a:lstStyle/>
          <a:p>
            <a:r>
              <a:rPr lang="en-US" sz="8800" dirty="0">
                <a:latin typeface="Poppins Bold" panose="00000800000000000000" charset="0"/>
                <a:cs typeface="Poppins Bold" panose="00000800000000000000" charset="0"/>
              </a:rPr>
              <a:t>REFERENCES</a:t>
            </a:r>
            <a:endParaRPr lang="en-IN" sz="8800" dirty="0">
              <a:latin typeface="Poppins Bold" panose="00000800000000000000" charset="0"/>
              <a:cs typeface="Poppins Bold" panose="00000800000000000000" charset="0"/>
            </a:endParaRPr>
          </a:p>
        </p:txBody>
      </p:sp>
      <p:sp>
        <p:nvSpPr>
          <p:cNvPr id="3" name="Content Placeholder 2">
            <a:extLst>
              <a:ext uri="{FF2B5EF4-FFF2-40B4-BE49-F238E27FC236}">
                <a16:creationId xmlns:a16="http://schemas.microsoft.com/office/drawing/2014/main" xmlns="" id="{2DEF6FDB-9FA9-4B5F-647F-E9F330594F77}"/>
              </a:ext>
            </a:extLst>
          </p:cNvPr>
          <p:cNvSpPr>
            <a:spLocks noGrp="1"/>
          </p:cNvSpPr>
          <p:nvPr>
            <p:ph idx="1"/>
          </p:nvPr>
        </p:nvSpPr>
        <p:spPr>
          <a:xfrm>
            <a:off x="914400" y="2247900"/>
            <a:ext cx="16306800" cy="7315200"/>
          </a:xfrm>
        </p:spPr>
        <p:txBody>
          <a:bodyPr/>
          <a:lstStyle/>
          <a:p>
            <a:r>
              <a:rPr lang="en-IN" dirty="0"/>
              <a:t>1. Demirel, H.; </a:t>
            </a:r>
            <a:r>
              <a:rPr lang="en-IN" dirty="0" err="1"/>
              <a:t>Ozcinar</a:t>
            </a:r>
            <a:r>
              <a:rPr lang="en-IN" dirty="0"/>
              <a:t>, C.; </a:t>
            </a:r>
            <a:r>
              <a:rPr lang="en-IN" dirty="0" err="1"/>
              <a:t>Anbarjafari</a:t>
            </a:r>
            <a:r>
              <a:rPr lang="en-IN" dirty="0"/>
              <a:t>, G. Satellite image contrast enhancement using discrete wavelet transform and singular value decomposition. IEEE </a:t>
            </a:r>
            <a:r>
              <a:rPr lang="en-IN" dirty="0" err="1"/>
              <a:t>Geosci</a:t>
            </a:r>
            <a:r>
              <a:rPr lang="en-IN" dirty="0"/>
              <a:t>. Remote Sens. Lett. 2010, 7, 333–337. </a:t>
            </a:r>
          </a:p>
          <a:p>
            <a:r>
              <a:rPr lang="en-IN" dirty="0"/>
              <a:t>2. Gonzalez, R.C.; Woods, R.E. Digital Image Processing, 3rd ed.; Prentice-Hall: Upper Saddle River, NJ, USA, 2006.</a:t>
            </a:r>
          </a:p>
          <a:p>
            <a:r>
              <a:rPr lang="en-IN" dirty="0"/>
              <a:t> 3. Ibrahim, H.; Kong, N.S.P. Brightness preserving dynamic histogram equalization for image contrast enhancement. IEEE Trans. </a:t>
            </a:r>
            <a:r>
              <a:rPr lang="en-IN" dirty="0" err="1"/>
              <a:t>Consum</a:t>
            </a:r>
            <a:r>
              <a:rPr lang="en-IN" dirty="0"/>
              <a:t>. Electron. 2007, 53, 1752–1758. </a:t>
            </a:r>
          </a:p>
          <a:p>
            <a:r>
              <a:rPr lang="en-IN" dirty="0"/>
              <a:t>4. Arici, T.; </a:t>
            </a:r>
            <a:r>
              <a:rPr lang="en-IN" dirty="0" err="1"/>
              <a:t>Dikbas</a:t>
            </a:r>
            <a:r>
              <a:rPr lang="en-IN" dirty="0"/>
              <a:t>, S.; </a:t>
            </a:r>
            <a:r>
              <a:rPr lang="en-IN" dirty="0" err="1"/>
              <a:t>Altunbasak</a:t>
            </a:r>
            <a:r>
              <a:rPr lang="en-IN" dirty="0"/>
              <a:t>, Y. A histogram modification frame work and its application for image contrast enhancement. IEEE Trans. Image Process. 2009, 18, 1921–1935</a:t>
            </a:r>
          </a:p>
          <a:p>
            <a:r>
              <a:rPr lang="en-IN" dirty="0"/>
              <a:t>5. Huang, S.C.; Cheng, F.C.; Chiu, Y.S. Efficient contrast enhancement using adaptive gamma correction with weighting distribution. IEEE Trans. Image Process. 2013, 22, 1032–1041. </a:t>
            </a:r>
          </a:p>
          <a:p>
            <a:r>
              <a:rPr lang="en-IN" dirty="0"/>
              <a:t>6. Celik, T. Two-dimensional histogram equalization and contrast enhancement. Pattern </a:t>
            </a:r>
            <a:r>
              <a:rPr lang="en-IN" dirty="0" err="1"/>
              <a:t>Recog</a:t>
            </a:r>
            <a:r>
              <a:rPr lang="en-IN" dirty="0"/>
              <a:t>. 2012, 45, 3810–3824. </a:t>
            </a:r>
          </a:p>
        </p:txBody>
      </p:sp>
    </p:spTree>
    <p:extLst>
      <p:ext uri="{BB962C8B-B14F-4D97-AF65-F5344CB8AC3E}">
        <p14:creationId xmlns:p14="http://schemas.microsoft.com/office/powerpoint/2010/main" xmlns="" val="1470073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AD7D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8148486-3029-BC22-B0C4-E2327330E7B0}"/>
              </a:ext>
            </a:extLst>
          </p:cNvPr>
          <p:cNvPicPr>
            <a:picLocks noChangeAspect="1"/>
          </p:cNvPicPr>
          <p:nvPr/>
        </p:nvPicPr>
        <p:blipFill>
          <a:blip r:embed="rId2"/>
          <a:srcRect b="7143"/>
          <a:stretch>
            <a:fillRect/>
          </a:stretch>
        </p:blipFill>
        <p:spPr>
          <a:xfrm>
            <a:off x="22122" y="30726"/>
            <a:ext cx="18265878" cy="1025627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ppt - ppt download">
            <a:extLst>
              <a:ext uri="{FF2B5EF4-FFF2-40B4-BE49-F238E27FC236}">
                <a16:creationId xmlns:a16="http://schemas.microsoft.com/office/drawing/2014/main" xmlns="" id="{69E51452-05FD-F6DF-B874-6DBBD7B0D66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8288000" cy="1028699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D140681B-44FD-A219-1DA0-07B32AE23C94}"/>
              </a:ext>
            </a:extLst>
          </p:cNvPr>
          <p:cNvSpPr/>
          <p:nvPr/>
        </p:nvSpPr>
        <p:spPr>
          <a:xfrm>
            <a:off x="6781800" y="6134100"/>
            <a:ext cx="5105400" cy="838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534231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788" y="-177024"/>
            <a:ext cx="7097803" cy="11057957"/>
          </a:xfrm>
          <a:custGeom>
            <a:avLst/>
            <a:gdLst/>
            <a:ahLst/>
            <a:cxnLst/>
            <a:rect l="l" t="t" r="r" b="b"/>
            <a:pathLst>
              <a:path w="7097803" h="11057957">
                <a:moveTo>
                  <a:pt x="0" y="0"/>
                </a:moveTo>
                <a:lnTo>
                  <a:pt x="7097803" y="0"/>
                </a:lnTo>
                <a:lnTo>
                  <a:pt x="7097803" y="11057957"/>
                </a:lnTo>
                <a:lnTo>
                  <a:pt x="0" y="11057957"/>
                </a:lnTo>
                <a:lnTo>
                  <a:pt x="0" y="0"/>
                </a:lnTo>
                <a:close/>
              </a:path>
            </a:pathLst>
          </a:custGeom>
          <a:blipFill>
            <a:blip r:embed="rId2" cstate="print"/>
            <a:stretch>
              <a:fillRect l="-131569" r="-2267"/>
            </a:stretch>
          </a:blipFill>
        </p:spPr>
      </p:sp>
      <p:grpSp>
        <p:nvGrpSpPr>
          <p:cNvPr id="3" name="Group 3"/>
          <p:cNvGrpSpPr/>
          <p:nvPr/>
        </p:nvGrpSpPr>
        <p:grpSpPr>
          <a:xfrm>
            <a:off x="-514350" y="-177024"/>
            <a:ext cx="7454365" cy="10601584"/>
            <a:chOff x="0" y="0"/>
            <a:chExt cx="1963290" cy="2792187"/>
          </a:xfrm>
        </p:grpSpPr>
        <p:sp>
          <p:nvSpPr>
            <p:cNvPr id="4" name="Freeform 4"/>
            <p:cNvSpPr/>
            <p:nvPr/>
          </p:nvSpPr>
          <p:spPr>
            <a:xfrm>
              <a:off x="0" y="0"/>
              <a:ext cx="1963290" cy="2792187"/>
            </a:xfrm>
            <a:custGeom>
              <a:avLst/>
              <a:gdLst/>
              <a:ahLst/>
              <a:cxnLst/>
              <a:rect l="l" t="t" r="r" b="b"/>
              <a:pathLst>
                <a:path w="1963290" h="2792187">
                  <a:moveTo>
                    <a:pt x="0" y="0"/>
                  </a:moveTo>
                  <a:lnTo>
                    <a:pt x="1963290" y="0"/>
                  </a:lnTo>
                  <a:lnTo>
                    <a:pt x="1963290" y="2792187"/>
                  </a:lnTo>
                  <a:lnTo>
                    <a:pt x="0" y="2792187"/>
                  </a:lnTo>
                  <a:close/>
                </a:path>
              </a:pathLst>
            </a:custGeom>
            <a:solidFill>
              <a:srgbClr val="AAD7D4">
                <a:alpha val="55686"/>
              </a:srgbClr>
            </a:solidFill>
          </p:spPr>
        </p:sp>
        <p:sp>
          <p:nvSpPr>
            <p:cNvPr id="5" name="TextBox 5"/>
            <p:cNvSpPr txBox="1"/>
            <p:nvPr/>
          </p:nvSpPr>
          <p:spPr>
            <a:xfrm>
              <a:off x="0" y="-38100"/>
              <a:ext cx="1963290" cy="2830287"/>
            </a:xfrm>
            <a:prstGeom prst="rect">
              <a:avLst/>
            </a:prstGeom>
          </p:spPr>
          <p:txBody>
            <a:bodyPr lIns="50800" tIns="50800" rIns="50800" bIns="50800" rtlCol="0" anchor="ctr"/>
            <a:lstStyle/>
            <a:p>
              <a:pPr algn="ctr">
                <a:lnSpc>
                  <a:spcPts val="2659"/>
                </a:lnSpc>
              </a:pPr>
              <a:endParaRPr>
                <a:latin typeface="Times New Roman" pitchFamily="18" charset="0"/>
                <a:cs typeface="Times New Roman" pitchFamily="18" charset="0"/>
              </a:endParaRPr>
            </a:p>
          </p:txBody>
        </p:sp>
      </p:grpSp>
      <p:sp>
        <p:nvSpPr>
          <p:cNvPr id="9" name="TextBox 9"/>
          <p:cNvSpPr txBox="1"/>
          <p:nvPr/>
        </p:nvSpPr>
        <p:spPr>
          <a:xfrm>
            <a:off x="8077200" y="876300"/>
            <a:ext cx="8011990" cy="1013098"/>
          </a:xfrm>
          <a:prstGeom prst="rect">
            <a:avLst/>
          </a:prstGeom>
        </p:spPr>
        <p:txBody>
          <a:bodyPr lIns="0" tIns="0" rIns="0" bIns="0" rtlCol="0" anchor="t">
            <a:spAutoFit/>
          </a:bodyPr>
          <a:lstStyle/>
          <a:p>
            <a:pPr algn="l">
              <a:lnSpc>
                <a:spcPts val="7935"/>
              </a:lnSpc>
            </a:pPr>
            <a:r>
              <a:rPr lang="en-US" sz="8180" b="1" dirty="0">
                <a:solidFill>
                  <a:srgbClr val="1C2120"/>
                </a:solidFill>
                <a:latin typeface="Times New Roman" pitchFamily="18" charset="0"/>
                <a:ea typeface="Poppins Bold"/>
                <a:cs typeface="Times New Roman" pitchFamily="18" charset="0"/>
                <a:sym typeface="Poppins Bold"/>
              </a:rPr>
              <a:t>ABSTRACT</a:t>
            </a:r>
          </a:p>
        </p:txBody>
      </p:sp>
      <p:grpSp>
        <p:nvGrpSpPr>
          <p:cNvPr id="6" name="Group 6"/>
          <p:cNvGrpSpPr/>
          <p:nvPr/>
        </p:nvGrpSpPr>
        <p:grpSpPr>
          <a:xfrm>
            <a:off x="7620000" y="9410700"/>
            <a:ext cx="9982200" cy="762000"/>
            <a:chOff x="0" y="-229636"/>
            <a:chExt cx="1868159" cy="383072"/>
          </a:xfrm>
        </p:grpSpPr>
        <p:sp>
          <p:nvSpPr>
            <p:cNvPr id="7" name="Freeform 7"/>
            <p:cNvSpPr/>
            <p:nvPr/>
          </p:nvSpPr>
          <p:spPr>
            <a:xfrm>
              <a:off x="52624" y="-229636"/>
              <a:ext cx="1815535" cy="383072"/>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dirty="0"/>
            </a:p>
          </p:txBody>
        </p:sp>
        <p:sp>
          <p:nvSpPr>
            <p:cNvPr id="8" name="TextBox 8"/>
            <p:cNvSpPr txBox="1"/>
            <p:nvPr/>
          </p:nvSpPr>
          <p:spPr>
            <a:xfrm>
              <a:off x="0" y="-38100"/>
              <a:ext cx="1224402" cy="191535"/>
            </a:xfrm>
            <a:prstGeom prst="rect">
              <a:avLst/>
            </a:prstGeom>
          </p:spPr>
          <p:txBody>
            <a:bodyPr lIns="50800" tIns="50800" rIns="50800" bIns="50800" rtlCol="0" anchor="ctr"/>
            <a:lstStyle/>
            <a:p>
              <a:pPr algn="ctr">
                <a:lnSpc>
                  <a:spcPts val="2659"/>
                </a:lnSpc>
              </a:pPr>
              <a:endParaRPr>
                <a:latin typeface="Times New Roman" pitchFamily="18" charset="0"/>
                <a:cs typeface="Times New Roman" pitchFamily="18" charset="0"/>
              </a:endParaRPr>
            </a:p>
          </p:txBody>
        </p:sp>
      </p:grpSp>
      <p:sp>
        <p:nvSpPr>
          <p:cNvPr id="13" name="Content Placeholder 12"/>
          <p:cNvSpPr>
            <a:spLocks noGrp="1"/>
          </p:cNvSpPr>
          <p:nvPr>
            <p:ph idx="1"/>
          </p:nvPr>
        </p:nvSpPr>
        <p:spPr>
          <a:xfrm>
            <a:off x="7162800" y="1790700"/>
            <a:ext cx="10820400" cy="7391400"/>
          </a:xfrm>
        </p:spPr>
        <p:txBody>
          <a:bodyPr/>
          <a:lstStyle/>
          <a:p>
            <a:pPr algn="just"/>
            <a:r>
              <a:rPr lang="en-US" dirty="0">
                <a:latin typeface="Times New Roman" panose="02020603050405020304" pitchFamily="18" charset="0"/>
                <a:cs typeface="Times New Roman" panose="02020603050405020304" pitchFamily="18" charset="0"/>
              </a:rPr>
              <a:t>Image enhancement is essential in digital image processing for improving visual quality in fields like photography and surveillance. Traditional filtering methods often fail to preserve details and adapt to complex lighting conditions. This study proposes an Adaptive Histogram Equalization (AHE) technique that divides images into local tiles for contrast enhancement while using a contrast-limiting parameter to reduce noise amplification. Evaluated using PSNR, MSE, and SSIM, the method shows significant improvement in image clarity and structure. AHE proves effective for real-time applications requiring high-quality visuals in diverse environments.</a:t>
            </a:r>
          </a:p>
        </p:txBody>
      </p:sp>
      <p:sp>
        <p:nvSpPr>
          <p:cNvPr id="12" name="TextBox 11">
            <a:extLst>
              <a:ext uri="{FF2B5EF4-FFF2-40B4-BE49-F238E27FC236}">
                <a16:creationId xmlns:a16="http://schemas.microsoft.com/office/drawing/2014/main" xmlns="" id="{601511FA-BB43-C003-B650-E4182ADB2C1A}"/>
              </a:ext>
            </a:extLst>
          </p:cNvPr>
          <p:cNvSpPr txBox="1"/>
          <p:nvPr/>
        </p:nvSpPr>
        <p:spPr>
          <a:xfrm>
            <a:off x="8456589" y="9450169"/>
            <a:ext cx="8590209"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ADAPTIVE IMAGE ENCHANCEMENT TECHNIQUES FOR SUPERIOR VISUAL QUALITY IN PHOTOGRAPHIC AND SURVEILLANCE APPLICATIONS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533400" y="4000500"/>
            <a:ext cx="6934200" cy="2743200"/>
            <a:chOff x="0" y="0"/>
            <a:chExt cx="2286638" cy="712528"/>
          </a:xfrm>
        </p:grpSpPr>
        <p:sp>
          <p:nvSpPr>
            <p:cNvPr id="10"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11"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13" name="Freeform 13"/>
          <p:cNvSpPr/>
          <p:nvPr/>
        </p:nvSpPr>
        <p:spPr>
          <a:xfrm>
            <a:off x="609600" y="4991100"/>
            <a:ext cx="1400875" cy="924578"/>
          </a:xfrm>
          <a:custGeom>
            <a:avLst/>
            <a:gdLst/>
            <a:ahLst/>
            <a:cxnLst/>
            <a:rect l="l" t="t" r="r" b="b"/>
            <a:pathLst>
              <a:path w="1400875" h="924578">
                <a:moveTo>
                  <a:pt x="0" y="0"/>
                </a:moveTo>
                <a:lnTo>
                  <a:pt x="1400875" y="0"/>
                </a:lnTo>
                <a:lnTo>
                  <a:pt x="1400875" y="924577"/>
                </a:lnTo>
                <a:lnTo>
                  <a:pt x="0" y="92457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685800" y="1181100"/>
            <a:ext cx="8537476" cy="2487861"/>
          </a:xfrm>
          <a:prstGeom prst="rect">
            <a:avLst/>
          </a:prstGeom>
        </p:spPr>
        <p:txBody>
          <a:bodyPr lIns="0" tIns="0" rIns="0" bIns="0" rtlCol="0" anchor="t">
            <a:spAutoFit/>
          </a:bodyPr>
          <a:lstStyle/>
          <a:p>
            <a:pPr algn="l">
              <a:lnSpc>
                <a:spcPts val="9658"/>
              </a:lnSpc>
            </a:pPr>
            <a:r>
              <a:rPr lang="en-US" sz="8472" b="1" dirty="0">
                <a:solidFill>
                  <a:srgbClr val="1C2120"/>
                </a:solidFill>
                <a:latin typeface="Poppins Bold"/>
                <a:ea typeface="Poppins Bold"/>
                <a:cs typeface="Poppins Bold"/>
                <a:sym typeface="Poppins Bold"/>
              </a:rPr>
              <a:t>EXISTING SYSTEM</a:t>
            </a:r>
          </a:p>
        </p:txBody>
      </p:sp>
      <p:sp>
        <p:nvSpPr>
          <p:cNvPr id="21" name="AutoShape 21"/>
          <p:cNvSpPr/>
          <p:nvPr/>
        </p:nvSpPr>
        <p:spPr>
          <a:xfrm flipV="1">
            <a:off x="2057400" y="4533900"/>
            <a:ext cx="0" cy="1676400"/>
          </a:xfrm>
          <a:prstGeom prst="line">
            <a:avLst/>
          </a:prstGeom>
          <a:ln w="38100" cap="flat">
            <a:solidFill>
              <a:srgbClr val="000000"/>
            </a:solidFill>
            <a:prstDash val="solid"/>
            <a:headEnd type="none" w="sm" len="sm"/>
            <a:tailEnd type="none" w="sm" len="sm"/>
          </a:ln>
        </p:spPr>
      </p:sp>
      <p:sp>
        <p:nvSpPr>
          <p:cNvPr id="27" name="Content Placeholder 26"/>
          <p:cNvSpPr>
            <a:spLocks noGrp="1"/>
          </p:cNvSpPr>
          <p:nvPr>
            <p:ph idx="1"/>
          </p:nvPr>
        </p:nvSpPr>
        <p:spPr>
          <a:xfrm>
            <a:off x="7865806" y="1181100"/>
            <a:ext cx="9906000" cy="8763000"/>
          </a:xfrm>
        </p:spPr>
        <p:txBody>
          <a:bodyPr>
            <a:normAutofit/>
          </a:bodyPr>
          <a:lstStyle/>
          <a:p>
            <a:pPr algn="just">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Median Filter-Based Enhancement</a:t>
            </a:r>
            <a:r>
              <a:rPr lang="en-US" dirty="0">
                <a:latin typeface="Times New Roman" panose="02020603050405020304" pitchFamily="18" charset="0"/>
                <a:cs typeface="Times New Roman" panose="02020603050405020304" pitchFamily="18" charset="0"/>
              </a:rPr>
              <a:t> uses a </a:t>
            </a:r>
            <a:r>
              <a:rPr lang="en-US" sz="2800" b="1" dirty="0">
                <a:latin typeface="Times New Roman" panose="02020603050405020304" pitchFamily="18" charset="0"/>
                <a:cs typeface="Times New Roman" panose="02020603050405020304" pitchFamily="18" charset="0"/>
              </a:rPr>
              <a:t>Median Filter</a:t>
            </a:r>
            <a:r>
              <a:rPr lang="en-US" dirty="0">
                <a:latin typeface="Times New Roman" panose="02020603050405020304" pitchFamily="18" charset="0"/>
                <a:cs typeface="Times New Roman" panose="02020603050405020304" pitchFamily="18" charset="0"/>
              </a:rPr>
              <a:t> for image enhancement. It works by replacing each pixel value with the </a:t>
            </a:r>
            <a:r>
              <a:rPr lang="en-US" sz="2800" b="1" dirty="0">
                <a:latin typeface="Times New Roman" panose="02020603050405020304" pitchFamily="18" charset="0"/>
                <a:cs typeface="Times New Roman" panose="02020603050405020304" pitchFamily="18" charset="0"/>
              </a:rPr>
              <a:t>median of its neighborhood pixels</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Key Steps: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Image Preprocessing:</a:t>
            </a:r>
            <a:r>
              <a:rPr lang="en-US" dirty="0">
                <a:latin typeface="Times New Roman" panose="02020603050405020304" pitchFamily="18" charset="0"/>
                <a:cs typeface="Times New Roman" panose="02020603050405020304" pitchFamily="18" charset="0"/>
              </a:rPr>
              <a:t> Convert to grayscale, resize, and detect noise type.</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Window Size Selection:</a:t>
            </a:r>
            <a:r>
              <a:rPr lang="en-US" dirty="0">
                <a:latin typeface="Times New Roman" panose="02020603050405020304" pitchFamily="18" charset="0"/>
                <a:cs typeface="Times New Roman" panose="02020603050405020304" pitchFamily="18" charset="0"/>
              </a:rPr>
              <a:t> Choose a kernel (e.g., 3×3 or 5×5) based on noise level.</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Median Replacement:</a:t>
            </a:r>
            <a:r>
              <a:rPr lang="en-US" dirty="0">
                <a:latin typeface="Times New Roman" panose="02020603050405020304" pitchFamily="18" charset="0"/>
                <a:cs typeface="Times New Roman" panose="02020603050405020304" pitchFamily="18" charset="0"/>
              </a:rPr>
              <a:t> Replace center pixel with the median of surrounding pixels.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Image Reconstruction:</a:t>
            </a:r>
            <a:r>
              <a:rPr lang="en-US" dirty="0">
                <a:latin typeface="Times New Roman" panose="02020603050405020304" pitchFamily="18" charset="0"/>
                <a:cs typeface="Times New Roman" panose="02020603050405020304" pitchFamily="18" charset="0"/>
              </a:rPr>
              <a:t> Rebuild the image with reduced noise while preserving edges.</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Quality Assessment:</a:t>
            </a:r>
            <a:r>
              <a:rPr lang="en-US" dirty="0">
                <a:latin typeface="Times New Roman" panose="02020603050405020304" pitchFamily="18" charset="0"/>
                <a:cs typeface="Times New Roman" panose="02020603050405020304" pitchFamily="18" charset="0"/>
              </a:rPr>
              <a:t> Evaluate output using PSNR, SSIM, and MSE metrics.</a:t>
            </a:r>
          </a:p>
          <a:p>
            <a:endParaRPr lang="en-US"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2133600" y="4229100"/>
            <a:ext cx="5257800" cy="3539430"/>
          </a:xfrm>
          <a:prstGeom prst="rect">
            <a:avLst/>
          </a:prstGeom>
          <a:noFill/>
        </p:spPr>
        <p:txBody>
          <a:bodyPr wrap="square" rtlCol="0">
            <a:spAutoFit/>
          </a:bodyPr>
          <a:lstStyle/>
          <a:p>
            <a:endParaRPr lang="en-US" b="1" dirty="0"/>
          </a:p>
          <a:p>
            <a:r>
              <a:rPr lang="en-US" sz="2000" b="1" dirty="0"/>
              <a:t>DISADVANTAGE-1</a:t>
            </a:r>
            <a:r>
              <a:rPr lang="en-US" b="1" dirty="0"/>
              <a:t> </a:t>
            </a:r>
          </a:p>
          <a:p>
            <a:endParaRPr lang="en-US" dirty="0"/>
          </a:p>
          <a:p>
            <a:r>
              <a:rPr lang="en-US" sz="2000" b="1" dirty="0">
                <a:latin typeface="Times New Roman" panose="02020603050405020304" pitchFamily="18" charset="0"/>
                <a:cs typeface="Times New Roman" panose="02020603050405020304" pitchFamily="18" charset="0"/>
              </a:rPr>
              <a:t>Loss of Fine Texture Details:</a:t>
            </a:r>
          </a:p>
          <a:p>
            <a:pPr algn="just"/>
            <a:r>
              <a:rPr lang="en-US" sz="2000" dirty="0">
                <a:latin typeface="Times New Roman" panose="02020603050405020304" pitchFamily="18" charset="0"/>
                <a:cs typeface="Times New Roman" panose="02020603050405020304" pitchFamily="18" charset="0"/>
              </a:rPr>
              <a:t>Median filtering may remove small but important image textures and patterns, leading to excessive smoothing.</a:t>
            </a:r>
            <a:endParaRPr lang="en-US" sz="2000" b="1" dirty="0">
              <a:latin typeface="Times New Roman" panose="02020603050405020304" pitchFamily="18" charset="0"/>
              <a:cs typeface="Times New Roman" panose="02020603050405020304" pitchFamily="18" charset="0"/>
            </a:endParaRPr>
          </a:p>
          <a:p>
            <a:endParaRPr lang="en-US" dirty="0"/>
          </a:p>
          <a:p>
            <a:r>
              <a:rPr lang="en-US" dirty="0"/>
              <a:t>:</a:t>
            </a:r>
          </a:p>
          <a:p>
            <a:endParaRPr lang="en-US" dirty="0"/>
          </a:p>
          <a:p>
            <a:endParaRPr lang="en-US" dirty="0"/>
          </a:p>
          <a:p>
            <a:endParaRPr lang="en-US" dirty="0"/>
          </a:p>
        </p:txBody>
      </p:sp>
      <p:grpSp>
        <p:nvGrpSpPr>
          <p:cNvPr id="32" name="Group 9"/>
          <p:cNvGrpSpPr/>
          <p:nvPr/>
        </p:nvGrpSpPr>
        <p:grpSpPr>
          <a:xfrm>
            <a:off x="609600" y="7048500"/>
            <a:ext cx="6934200" cy="2743200"/>
            <a:chOff x="0" y="0"/>
            <a:chExt cx="2286638" cy="712528"/>
          </a:xfrm>
        </p:grpSpPr>
        <p:sp>
          <p:nvSpPr>
            <p:cNvPr id="33"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34"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35" name="Freeform 13"/>
          <p:cNvSpPr/>
          <p:nvPr/>
        </p:nvSpPr>
        <p:spPr>
          <a:xfrm>
            <a:off x="685800" y="7962900"/>
            <a:ext cx="1400875" cy="924578"/>
          </a:xfrm>
          <a:custGeom>
            <a:avLst/>
            <a:gdLst/>
            <a:ahLst/>
            <a:cxnLst/>
            <a:rect l="l" t="t" r="r" b="b"/>
            <a:pathLst>
              <a:path w="1400875" h="924578">
                <a:moveTo>
                  <a:pt x="0" y="0"/>
                </a:moveTo>
                <a:lnTo>
                  <a:pt x="1400875" y="0"/>
                </a:lnTo>
                <a:lnTo>
                  <a:pt x="1400875" y="924577"/>
                </a:lnTo>
                <a:lnTo>
                  <a:pt x="0" y="92457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36" name="AutoShape 21"/>
          <p:cNvSpPr/>
          <p:nvPr/>
        </p:nvSpPr>
        <p:spPr>
          <a:xfrm flipV="1">
            <a:off x="2139820" y="7643344"/>
            <a:ext cx="0" cy="1676400"/>
          </a:xfrm>
          <a:prstGeom prst="line">
            <a:avLst/>
          </a:prstGeom>
          <a:ln w="38100" cap="flat">
            <a:solidFill>
              <a:srgbClr val="000000"/>
            </a:solidFill>
            <a:prstDash val="solid"/>
            <a:headEnd type="none" w="sm" len="sm"/>
            <a:tailEnd type="none" w="sm" len="sm"/>
          </a:ln>
        </p:spPr>
      </p:sp>
      <p:sp>
        <p:nvSpPr>
          <p:cNvPr id="37" name="TextBox 36"/>
          <p:cNvSpPr txBox="1"/>
          <p:nvPr/>
        </p:nvSpPr>
        <p:spPr>
          <a:xfrm>
            <a:off x="2209800" y="7353300"/>
            <a:ext cx="5257800" cy="4062651"/>
          </a:xfrm>
          <a:prstGeom prst="rect">
            <a:avLst/>
          </a:prstGeom>
          <a:noFill/>
        </p:spPr>
        <p:txBody>
          <a:bodyPr wrap="square" rtlCol="0">
            <a:spAutoFit/>
          </a:bodyPr>
          <a:lstStyle/>
          <a:p>
            <a:endParaRPr lang="en-US" b="1" dirty="0"/>
          </a:p>
          <a:p>
            <a:r>
              <a:rPr lang="en-US" sz="2000" b="1" dirty="0"/>
              <a:t>DISADVANTAGE-2</a:t>
            </a:r>
          </a:p>
          <a:p>
            <a:endParaRPr lang="en-US" b="1" dirty="0"/>
          </a:p>
          <a:p>
            <a:r>
              <a:rPr lang="en-US" sz="2000" b="1" dirty="0">
                <a:latin typeface="Times New Roman" panose="02020603050405020304" pitchFamily="18" charset="0"/>
                <a:cs typeface="Times New Roman" panose="02020603050405020304" pitchFamily="18" charset="0"/>
              </a:rPr>
              <a:t>Edge Distortion with Large Window Sizes:</a:t>
            </a:r>
          </a:p>
          <a:p>
            <a:r>
              <a:rPr lang="en-US" sz="2000" dirty="0">
                <a:latin typeface="Times New Roman" panose="02020603050405020304" pitchFamily="18" charset="0"/>
                <a:cs typeface="Times New Roman" panose="02020603050405020304" pitchFamily="18" charset="0"/>
              </a:rPr>
              <a:t>Larger filter kernels can blur or distort edges and boundaries, reducing image clarity.</a:t>
            </a:r>
            <a:endParaRPr lang="en-US" sz="2000" b="1" dirty="0">
              <a:latin typeface="Times New Roman" panose="02020603050405020304" pitchFamily="18" charset="0"/>
              <a:cs typeface="Times New Roman" panose="02020603050405020304" pitchFamily="18" charset="0"/>
            </a:endParaRPr>
          </a:p>
          <a:p>
            <a:r>
              <a:rPr lang="en-US" dirty="0"/>
              <a:t> </a:t>
            </a:r>
          </a:p>
          <a:p>
            <a:endParaRPr lang="en-US" dirty="0"/>
          </a:p>
          <a:p>
            <a:endParaRPr lang="en-US" dirty="0"/>
          </a:p>
          <a:p>
            <a:endParaRPr lang="en-US" dirty="0"/>
          </a:p>
          <a:p>
            <a:r>
              <a:rPr lang="en-US" dirty="0"/>
              <a:t>:</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0896600" y="3162300"/>
            <a:ext cx="6934200" cy="2743200"/>
            <a:chOff x="0" y="0"/>
            <a:chExt cx="2286638" cy="712528"/>
          </a:xfrm>
        </p:grpSpPr>
        <p:sp>
          <p:nvSpPr>
            <p:cNvPr id="10"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11"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591800" y="495300"/>
            <a:ext cx="6400800" cy="2487861"/>
          </a:xfrm>
          <a:prstGeom prst="rect">
            <a:avLst/>
          </a:prstGeom>
        </p:spPr>
        <p:txBody>
          <a:bodyPr wrap="square" lIns="0" tIns="0" rIns="0" bIns="0" rtlCol="0" anchor="t">
            <a:spAutoFit/>
          </a:bodyPr>
          <a:lstStyle/>
          <a:p>
            <a:pPr algn="r">
              <a:lnSpc>
                <a:spcPts val="9658"/>
              </a:lnSpc>
            </a:pPr>
            <a:r>
              <a:rPr lang="en-US" sz="8472" b="1" dirty="0">
                <a:solidFill>
                  <a:srgbClr val="1C2120"/>
                </a:solidFill>
                <a:latin typeface="Poppins Bold"/>
                <a:ea typeface="Poppins Bold"/>
                <a:cs typeface="Poppins Bold"/>
                <a:sym typeface="Poppins Bold"/>
              </a:rPr>
              <a:t>PROPOSED</a:t>
            </a:r>
          </a:p>
          <a:p>
            <a:pPr algn="r">
              <a:lnSpc>
                <a:spcPts val="9658"/>
              </a:lnSpc>
            </a:pPr>
            <a:r>
              <a:rPr lang="en-US" sz="8472" b="1" dirty="0">
                <a:solidFill>
                  <a:srgbClr val="1C2120"/>
                </a:solidFill>
                <a:latin typeface="Poppins Bold"/>
                <a:ea typeface="Poppins Bold"/>
                <a:cs typeface="Poppins Bold"/>
                <a:sym typeface="Poppins Bold"/>
              </a:rPr>
              <a:t>SYSTEM</a:t>
            </a:r>
          </a:p>
        </p:txBody>
      </p:sp>
      <p:sp>
        <p:nvSpPr>
          <p:cNvPr id="21" name="AutoShape 21"/>
          <p:cNvSpPr/>
          <p:nvPr/>
        </p:nvSpPr>
        <p:spPr>
          <a:xfrm flipV="1">
            <a:off x="12344400" y="3443477"/>
            <a:ext cx="0" cy="2028446"/>
          </a:xfrm>
          <a:prstGeom prst="line">
            <a:avLst/>
          </a:prstGeom>
          <a:ln w="38100" cap="flat">
            <a:solidFill>
              <a:srgbClr val="000000"/>
            </a:solidFill>
            <a:prstDash val="solid"/>
            <a:headEnd type="none" w="sm" len="sm"/>
            <a:tailEnd type="none" w="sm" len="sm"/>
          </a:ln>
        </p:spPr>
      </p:sp>
      <p:sp>
        <p:nvSpPr>
          <p:cNvPr id="27" name="Content Placeholder 26"/>
          <p:cNvSpPr>
            <a:spLocks noGrp="1"/>
          </p:cNvSpPr>
          <p:nvPr>
            <p:ph idx="1"/>
          </p:nvPr>
        </p:nvSpPr>
        <p:spPr>
          <a:xfrm>
            <a:off x="457200" y="495300"/>
            <a:ext cx="9906000" cy="9448800"/>
          </a:xfrm>
        </p:spPr>
        <p:txBody>
          <a:bodyPr/>
          <a:lstStyle/>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Hybrid Adaptive Histogram Equalization (HAHE) </a:t>
            </a:r>
            <a:r>
              <a:rPr lang="en-US" dirty="0">
                <a:latin typeface="Times New Roman" panose="02020603050405020304" pitchFamily="18" charset="0"/>
                <a:cs typeface="Times New Roman" panose="02020603050405020304" pitchFamily="18" charset="0"/>
              </a:rPr>
              <a:t>system enhances image contrast by applying </a:t>
            </a:r>
            <a:r>
              <a:rPr lang="en-US" sz="2800" b="1" dirty="0">
                <a:latin typeface="Times New Roman" panose="02020603050405020304" pitchFamily="18" charset="0"/>
                <a:cs typeface="Times New Roman" panose="02020603050405020304" pitchFamily="18" charset="0"/>
              </a:rPr>
              <a:t>adaptive histogram equalization</a:t>
            </a:r>
            <a:r>
              <a:rPr lang="en-US" sz="2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 local regions while preserving color and reducing noise.</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Key Steps: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Color Space Conversion: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Convert RGB image to </a:t>
            </a:r>
            <a:r>
              <a:rPr lang="en-US" dirty="0" err="1">
                <a:latin typeface="Times New Roman" panose="02020603050405020304" pitchFamily="18" charset="0"/>
                <a:cs typeface="Times New Roman" panose="02020603050405020304" pitchFamily="18" charset="0"/>
              </a:rPr>
              <a:t>YCrCb</a:t>
            </a:r>
            <a:r>
              <a:rPr lang="en-US" dirty="0">
                <a:latin typeface="Times New Roman" panose="02020603050405020304" pitchFamily="18" charset="0"/>
                <a:cs typeface="Times New Roman" panose="02020603050405020304" pitchFamily="18" charset="0"/>
              </a:rPr>
              <a:t> and enhance only the luminance (Y) channel.</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Block-wise CLAHE: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Divide Y channel into blocks and apply </a:t>
            </a:r>
            <a:r>
              <a:rPr lang="en-US" b="1" dirty="0">
                <a:latin typeface="Times New Roman" panose="02020603050405020304" pitchFamily="18" charset="0"/>
                <a:cs typeface="Times New Roman" panose="02020603050405020304" pitchFamily="18" charset="0"/>
              </a:rPr>
              <a:t>CLAHE</a:t>
            </a:r>
            <a:r>
              <a:rPr lang="en-US" dirty="0">
                <a:latin typeface="Times New Roman" panose="02020603050405020304" pitchFamily="18" charset="0"/>
                <a:cs typeface="Times New Roman" panose="02020603050405020304" pitchFamily="18" charset="0"/>
              </a:rPr>
              <a:t> with adaptive clip limits based on local contrast.</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Reconstruction: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Merge enhanced Y with original Cr and </a:t>
            </a:r>
            <a:r>
              <a:rPr lang="en-US" dirty="0" err="1">
                <a:latin typeface="Times New Roman" panose="02020603050405020304" pitchFamily="18" charset="0"/>
                <a:cs typeface="Times New Roman" panose="02020603050405020304" pitchFamily="18" charset="0"/>
              </a:rPr>
              <a:t>Cb</a:t>
            </a:r>
            <a:r>
              <a:rPr lang="en-US" dirty="0">
                <a:latin typeface="Times New Roman" panose="02020603050405020304" pitchFamily="18" charset="0"/>
                <a:cs typeface="Times New Roman" panose="02020603050405020304" pitchFamily="18" charset="0"/>
              </a:rPr>
              <a:t> channels, convert back to RGB.</a:t>
            </a: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Quality Evaluation: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Assess output using </a:t>
            </a:r>
            <a:r>
              <a:rPr lang="en-US" b="1" dirty="0">
                <a:latin typeface="Times New Roman" panose="02020603050405020304" pitchFamily="18" charset="0"/>
                <a:cs typeface="Times New Roman" panose="02020603050405020304" pitchFamily="18" charset="0"/>
              </a:rPr>
              <a:t>PSNR</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SSIM</a:t>
            </a:r>
            <a:r>
              <a:rPr lang="en-US" dirty="0">
                <a:latin typeface="Times New Roman" panose="02020603050405020304" pitchFamily="18" charset="0"/>
                <a:cs typeface="Times New Roman" panose="02020603050405020304" pitchFamily="18" charset="0"/>
              </a:rPr>
              <a:t> for detail preservation and clarity.</a:t>
            </a:r>
          </a:p>
          <a:p>
            <a:pPr>
              <a:buFont typeface="Wingdings" panose="05000000000000000000" pitchFamily="2" charset="2"/>
              <a:buChar char="Ø"/>
            </a:pPr>
            <a:endParaRPr lang="en-US" dirty="0"/>
          </a:p>
        </p:txBody>
      </p:sp>
      <p:sp>
        <p:nvSpPr>
          <p:cNvPr id="28" name="TextBox 27"/>
          <p:cNvSpPr txBox="1"/>
          <p:nvPr/>
        </p:nvSpPr>
        <p:spPr>
          <a:xfrm>
            <a:off x="12420600" y="3390900"/>
            <a:ext cx="5257800" cy="3477875"/>
          </a:xfrm>
          <a:prstGeom prst="rect">
            <a:avLst/>
          </a:prstGeom>
          <a:noFill/>
        </p:spPr>
        <p:txBody>
          <a:bodyPr wrap="square" rtlCol="0">
            <a:spAutoFit/>
          </a:bodyPr>
          <a:lstStyle/>
          <a:p>
            <a:r>
              <a:rPr lang="en-US" b="1" dirty="0"/>
              <a:t>ADVANTAGE-1 </a:t>
            </a:r>
          </a:p>
          <a:p>
            <a:endParaRPr lang="en-US" b="1" dirty="0"/>
          </a:p>
          <a:p>
            <a:r>
              <a:rPr lang="en-US" sz="2000" b="1" dirty="0">
                <a:latin typeface="Times New Roman" panose="02020603050405020304" pitchFamily="18" charset="0"/>
                <a:cs typeface="Times New Roman" panose="02020603050405020304" pitchFamily="18" charset="0"/>
              </a:rPr>
              <a:t>Improved Local Contrast with Detail Preservation: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Enhances both dark and bright regions adaptively while retaining fine textures and natural image structure.</a:t>
            </a:r>
          </a:p>
          <a:p>
            <a:endParaRPr lang="en-US" dirty="0"/>
          </a:p>
          <a:p>
            <a:r>
              <a:rPr lang="en-US" dirty="0"/>
              <a:t>:</a:t>
            </a:r>
          </a:p>
          <a:p>
            <a:endParaRPr lang="en-US" dirty="0"/>
          </a:p>
          <a:p>
            <a:endParaRPr lang="en-US" dirty="0"/>
          </a:p>
          <a:p>
            <a:endParaRPr lang="en-US" dirty="0"/>
          </a:p>
        </p:txBody>
      </p:sp>
      <p:grpSp>
        <p:nvGrpSpPr>
          <p:cNvPr id="3" name="Group 9"/>
          <p:cNvGrpSpPr/>
          <p:nvPr/>
        </p:nvGrpSpPr>
        <p:grpSpPr>
          <a:xfrm>
            <a:off x="10972800" y="6362700"/>
            <a:ext cx="6934200" cy="2743200"/>
            <a:chOff x="0" y="0"/>
            <a:chExt cx="2286638" cy="712528"/>
          </a:xfrm>
        </p:grpSpPr>
        <p:sp>
          <p:nvSpPr>
            <p:cNvPr id="33"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34"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36" name="AutoShape 21"/>
          <p:cNvSpPr/>
          <p:nvPr/>
        </p:nvSpPr>
        <p:spPr>
          <a:xfrm flipV="1">
            <a:off x="12496800" y="6618656"/>
            <a:ext cx="0" cy="2231288"/>
          </a:xfrm>
          <a:prstGeom prst="line">
            <a:avLst/>
          </a:prstGeom>
          <a:ln w="38100" cap="flat">
            <a:solidFill>
              <a:srgbClr val="000000"/>
            </a:solidFill>
            <a:prstDash val="solid"/>
            <a:headEnd type="none" w="sm" len="sm"/>
            <a:tailEnd type="none" w="sm" len="sm"/>
          </a:ln>
        </p:spPr>
      </p:sp>
      <p:sp>
        <p:nvSpPr>
          <p:cNvPr id="37" name="TextBox 36"/>
          <p:cNvSpPr txBox="1"/>
          <p:nvPr/>
        </p:nvSpPr>
        <p:spPr>
          <a:xfrm>
            <a:off x="12573000" y="6667500"/>
            <a:ext cx="5257800" cy="4093428"/>
          </a:xfrm>
          <a:prstGeom prst="rect">
            <a:avLst/>
          </a:prstGeom>
          <a:noFill/>
        </p:spPr>
        <p:txBody>
          <a:bodyPr wrap="square" rtlCol="0">
            <a:spAutoFit/>
          </a:bodyPr>
          <a:lstStyle/>
          <a:p>
            <a:r>
              <a:rPr lang="en-US" sz="2000" b="1" dirty="0"/>
              <a:t>ADVANTAGE-2 </a:t>
            </a:r>
          </a:p>
          <a:p>
            <a:endParaRPr lang="en-US" sz="2000" b="1" dirty="0"/>
          </a:p>
          <a:p>
            <a:r>
              <a:rPr lang="en-US" sz="2000" b="1" dirty="0">
                <a:latin typeface="Times New Roman" panose="02020603050405020304" pitchFamily="18" charset="0"/>
                <a:cs typeface="Times New Roman" panose="02020603050405020304" pitchFamily="18" charset="0"/>
              </a:rPr>
              <a:t>Noise Control through Adaptive Clip Limiting:</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Dynamically adjusts enhancement strength to prevent over-amplification and suppress noise effectively.</a:t>
            </a:r>
          </a:p>
          <a:p>
            <a:endParaRPr lang="en-US" sz="2000" b="1" dirty="0"/>
          </a:p>
          <a:p>
            <a:endParaRPr lang="en-US" sz="2000" b="1" dirty="0"/>
          </a:p>
          <a:p>
            <a:endParaRPr lang="en-US" sz="2000" b="1" dirty="0"/>
          </a:p>
          <a:p>
            <a:endParaRPr lang="en-US" sz="2000" b="1" dirty="0"/>
          </a:p>
          <a:p>
            <a:endParaRPr lang="en-US" sz="2000" b="1" dirty="0"/>
          </a:p>
          <a:p>
            <a:endParaRPr lang="en-US" sz="2000" b="1" dirty="0"/>
          </a:p>
        </p:txBody>
      </p:sp>
      <p:sp>
        <p:nvSpPr>
          <p:cNvPr id="23" name="Freeform 17"/>
          <p:cNvSpPr/>
          <p:nvPr/>
        </p:nvSpPr>
        <p:spPr>
          <a:xfrm>
            <a:off x="11201400" y="3848100"/>
            <a:ext cx="1066800" cy="11594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24" name="Freeform 17"/>
          <p:cNvSpPr/>
          <p:nvPr/>
        </p:nvSpPr>
        <p:spPr>
          <a:xfrm>
            <a:off x="11201400" y="7048500"/>
            <a:ext cx="1066800" cy="11594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59786" y="2659465"/>
            <a:ext cx="3429000" cy="1066800"/>
            <a:chOff x="0" y="0"/>
            <a:chExt cx="614579" cy="153435"/>
          </a:xfrm>
        </p:grpSpPr>
        <p:sp>
          <p:nvSpPr>
            <p:cNvPr id="4" name="Freeform 4"/>
            <p:cNvSpPr/>
            <p:nvPr/>
          </p:nvSpPr>
          <p:spPr>
            <a:xfrm>
              <a:off x="0" y="0"/>
              <a:ext cx="614579" cy="153435"/>
            </a:xfrm>
            <a:custGeom>
              <a:avLst/>
              <a:gdLst/>
              <a:ahLst/>
              <a:cxnLst/>
              <a:rect l="l" t="t" r="r" b="b"/>
              <a:pathLst>
                <a:path w="614579" h="153435">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5" name="TextBox 5"/>
            <p:cNvSpPr txBox="1"/>
            <p:nvPr/>
          </p:nvSpPr>
          <p:spPr>
            <a:xfrm>
              <a:off x="0" y="-38100"/>
              <a:ext cx="614579" cy="191535"/>
            </a:xfrm>
            <a:prstGeom prst="rect">
              <a:avLst/>
            </a:prstGeom>
          </p:spPr>
          <p:txBody>
            <a:bodyPr lIns="50800" tIns="50800" rIns="50800" bIns="50800" rtlCol="0" anchor="ctr"/>
            <a:lstStyle/>
            <a:p>
              <a:pPr algn="ctr">
                <a:lnSpc>
                  <a:spcPts val="2659"/>
                </a:lnSpc>
              </a:pPr>
              <a:endParaRPr sz="2800"/>
            </a:p>
          </p:txBody>
        </p:sp>
      </p:grpSp>
      <p:grpSp>
        <p:nvGrpSpPr>
          <p:cNvPr id="9" name="Group 9"/>
          <p:cNvGrpSpPr/>
          <p:nvPr/>
        </p:nvGrpSpPr>
        <p:grpSpPr>
          <a:xfrm>
            <a:off x="13335000" y="2659465"/>
            <a:ext cx="3429000" cy="1066800"/>
            <a:chOff x="0" y="0"/>
            <a:chExt cx="614579" cy="153435"/>
          </a:xfrm>
        </p:grpSpPr>
        <p:sp>
          <p:nvSpPr>
            <p:cNvPr id="10" name="Freeform 10"/>
            <p:cNvSpPr/>
            <p:nvPr/>
          </p:nvSpPr>
          <p:spPr>
            <a:xfrm>
              <a:off x="0" y="0"/>
              <a:ext cx="614579" cy="153435"/>
            </a:xfrm>
            <a:custGeom>
              <a:avLst/>
              <a:gdLst/>
              <a:ahLst/>
              <a:cxnLst/>
              <a:rect l="l" t="t" r="r" b="b"/>
              <a:pathLst>
                <a:path w="614579" h="153435">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11" name="TextBox 11"/>
            <p:cNvSpPr txBox="1"/>
            <p:nvPr/>
          </p:nvSpPr>
          <p:spPr>
            <a:xfrm>
              <a:off x="0" y="-38100"/>
              <a:ext cx="614579" cy="1915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876800" y="495300"/>
            <a:ext cx="8033195" cy="2308324"/>
          </a:xfrm>
          <a:prstGeom prst="rect">
            <a:avLst/>
          </a:prstGeom>
        </p:spPr>
        <p:txBody>
          <a:bodyPr wrap="square" lIns="0" tIns="0" rIns="0" bIns="0" rtlCol="0" anchor="t">
            <a:spAutoFit/>
          </a:bodyPr>
          <a:lstStyle/>
          <a:p>
            <a:pPr algn="ctr">
              <a:lnSpc>
                <a:spcPts val="9049"/>
              </a:lnSpc>
            </a:pPr>
            <a:r>
              <a:rPr lang="en-US" sz="7938" b="1" dirty="0">
                <a:solidFill>
                  <a:srgbClr val="1C2120"/>
                </a:solidFill>
                <a:latin typeface="Poppins Bold"/>
                <a:ea typeface="Poppins Bold"/>
                <a:cs typeface="Poppins Bold"/>
                <a:sym typeface="Poppins Bold"/>
              </a:rPr>
              <a:t>SYSTEM REQUIREMENTS</a:t>
            </a:r>
          </a:p>
        </p:txBody>
      </p:sp>
      <p:sp>
        <p:nvSpPr>
          <p:cNvPr id="17" name="TextBox 17"/>
          <p:cNvSpPr txBox="1"/>
          <p:nvPr/>
        </p:nvSpPr>
        <p:spPr>
          <a:xfrm>
            <a:off x="1766266" y="3140285"/>
            <a:ext cx="2606084" cy="276486"/>
          </a:xfrm>
          <a:prstGeom prst="rect">
            <a:avLst/>
          </a:prstGeom>
        </p:spPr>
        <p:txBody>
          <a:bodyPr wrap="square" lIns="0" tIns="0" rIns="0" bIns="0" rtlCol="0" anchor="t">
            <a:spAutoFit/>
          </a:bodyPr>
          <a:lstStyle/>
          <a:p>
            <a:pPr algn="ctr">
              <a:lnSpc>
                <a:spcPts val="2033"/>
              </a:lnSpc>
            </a:pPr>
            <a:r>
              <a:rPr lang="en-US" sz="2800" dirty="0">
                <a:solidFill>
                  <a:srgbClr val="1C2120"/>
                </a:solidFill>
                <a:latin typeface="Times New Roman" panose="02020603050405020304" pitchFamily="18" charset="0"/>
                <a:ea typeface="Poppins"/>
                <a:cs typeface="Times New Roman" panose="02020603050405020304" pitchFamily="18" charset="0"/>
                <a:sym typeface="Poppins"/>
              </a:rPr>
              <a:t>SOFTWARE</a:t>
            </a:r>
          </a:p>
        </p:txBody>
      </p:sp>
      <p:sp>
        <p:nvSpPr>
          <p:cNvPr id="23" name="TextBox 23"/>
          <p:cNvSpPr txBox="1"/>
          <p:nvPr/>
        </p:nvSpPr>
        <p:spPr>
          <a:xfrm>
            <a:off x="13792200" y="3060414"/>
            <a:ext cx="2169471" cy="276486"/>
          </a:xfrm>
          <a:prstGeom prst="rect">
            <a:avLst/>
          </a:prstGeom>
        </p:spPr>
        <p:txBody>
          <a:bodyPr lIns="0" tIns="0" rIns="0" bIns="0" rtlCol="0" anchor="t">
            <a:spAutoFit/>
          </a:bodyPr>
          <a:lstStyle/>
          <a:p>
            <a:pPr algn="ctr">
              <a:lnSpc>
                <a:spcPts val="2033"/>
              </a:lnSpc>
            </a:pPr>
            <a:r>
              <a:rPr lang="en-US" sz="2800" dirty="0">
                <a:solidFill>
                  <a:srgbClr val="1C2120"/>
                </a:solidFill>
                <a:latin typeface="Times New Roman" panose="02020603050405020304" pitchFamily="18" charset="0"/>
                <a:ea typeface="Poppins"/>
                <a:cs typeface="Times New Roman" panose="02020603050405020304" pitchFamily="18" charset="0"/>
                <a:sym typeface="Poppins"/>
              </a:rPr>
              <a:t>HARDWARE</a:t>
            </a:r>
          </a:p>
        </p:txBody>
      </p:sp>
      <p:pic>
        <p:nvPicPr>
          <p:cNvPr id="28" name="Picture 27" descr="download.png"/>
          <p:cNvPicPr>
            <a:picLocks noChangeAspect="1"/>
          </p:cNvPicPr>
          <p:nvPr/>
        </p:nvPicPr>
        <p:blipFill>
          <a:blip r:embed="rId2" cstate="print"/>
          <a:stretch>
            <a:fillRect/>
          </a:stretch>
        </p:blipFill>
        <p:spPr>
          <a:xfrm>
            <a:off x="6683597" y="3238500"/>
            <a:ext cx="4419600" cy="4810169"/>
          </a:xfrm>
          <a:prstGeom prst="rect">
            <a:avLst/>
          </a:prstGeom>
        </p:spPr>
      </p:pic>
      <p:sp>
        <p:nvSpPr>
          <p:cNvPr id="32" name="Content Placeholder 31"/>
          <p:cNvSpPr>
            <a:spLocks noGrp="1"/>
          </p:cNvSpPr>
          <p:nvPr>
            <p:ph idx="1"/>
          </p:nvPr>
        </p:nvSpPr>
        <p:spPr>
          <a:xfrm>
            <a:off x="1359786" y="3991166"/>
            <a:ext cx="5041014" cy="5724334"/>
          </a:xfrm>
        </p:spPr>
        <p:txBody>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Python 3.7.6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TensorFlow Environment</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PACKAGES</a:t>
            </a: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Keras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Numpy</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Pandas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Scikit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Matplotlib</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seaborn</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33" name="Content Placeholder 31"/>
          <p:cNvSpPr txBox="1">
            <a:spLocks/>
          </p:cNvSpPr>
          <p:nvPr/>
        </p:nvSpPr>
        <p:spPr>
          <a:xfrm>
            <a:off x="11506200" y="3991166"/>
            <a:ext cx="5257800" cy="5724334"/>
          </a:xfrm>
          <a:prstGeom prst="rect">
            <a:avLst/>
          </a:prstGeom>
        </p:spPr>
        <p:txBody>
          <a:bodyPr vert="horz" lIns="91440" tIns="45720" rIns="91440" bIns="45720" rtlCol="0">
            <a:normAutofit/>
          </a:bodyPr>
          <a:lstStyle/>
          <a:p>
            <a:pPr marL="457200" lvl="0" indent="-457200">
              <a:spcBef>
                <a:spcPct val="20000"/>
              </a:spcBef>
              <a:buFont typeface="Wingdings" panose="05000000000000000000" pitchFamily="2" charset="2"/>
              <a:buChar char="Ø"/>
              <a:defRPr/>
            </a:pPr>
            <a:r>
              <a:rPr lang="pt-BR" sz="3200" dirty="0" smtClean="0">
                <a:latin typeface="Times New Roman" panose="02020603050405020304" pitchFamily="18" charset="0"/>
                <a:cs typeface="Times New Roman" panose="02020603050405020304" pitchFamily="18" charset="0"/>
              </a:rPr>
              <a:t>Intel(R</a:t>
            </a:r>
            <a:r>
              <a:rPr lang="pt-BR" sz="3200" dirty="0" smtClean="0">
                <a:latin typeface="Times New Roman" panose="02020603050405020304" pitchFamily="18" charset="0"/>
                <a:cs typeface="Times New Roman" panose="02020603050405020304" pitchFamily="18" charset="0"/>
              </a:rPr>
              <a:t>) Core(TM) i5-8350U CPU @ 1.70GHz   1.90 GHz</a:t>
            </a:r>
            <a:endParaRPr lang="en-IN" sz="3200" dirty="0">
              <a:latin typeface="Times New Roman" panose="02020603050405020304" pitchFamily="18" charset="0"/>
              <a:cs typeface="Times New Roman" panose="02020603050405020304" pitchFamily="18" charset="0"/>
            </a:endParaRPr>
          </a:p>
          <a:p>
            <a:pPr marL="457200" lvl="0" indent="-457200">
              <a:spcBef>
                <a:spcPct val="20000"/>
              </a:spcBef>
              <a:buFont typeface="Wingdings" panose="05000000000000000000" pitchFamily="2" charset="2"/>
              <a:buChar char="Ø"/>
              <a:defRPr/>
            </a:pPr>
            <a:r>
              <a:rPr lang="en-IN" sz="3200" dirty="0" smtClean="0">
                <a:latin typeface="Times New Roman" panose="02020603050405020304" pitchFamily="18" charset="0"/>
                <a:cs typeface="Times New Roman" panose="02020603050405020304" pitchFamily="18" charset="0"/>
              </a:rPr>
              <a:t>256</a:t>
            </a:r>
            <a:r>
              <a:rPr lang="en-IN" sz="3200" dirty="0" smtClean="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MB of RAM</a:t>
            </a:r>
          </a:p>
          <a:p>
            <a:pPr marL="457200" lvl="0" indent="-457200">
              <a:spcBef>
                <a:spcPct val="20000"/>
              </a:spcBef>
              <a:buFont typeface="Wingdings" panose="05000000000000000000" pitchFamily="2" charset="2"/>
              <a:buChar char="Ø"/>
              <a:defRPr/>
            </a:pPr>
            <a:r>
              <a:rPr lang="en-US" sz="3200" dirty="0" smtClean="0">
                <a:latin typeface="Times New Roman" panose="02020603050405020304" pitchFamily="18" charset="0"/>
                <a:cs typeface="Times New Roman" panose="02020603050405020304" pitchFamily="18" charset="0"/>
              </a:rPr>
              <a:t>64-bit </a:t>
            </a:r>
            <a:r>
              <a:rPr lang="en-US" sz="3200" dirty="0">
                <a:latin typeface="Times New Roman" panose="02020603050405020304" pitchFamily="18" charset="0"/>
                <a:cs typeface="Times New Roman" panose="02020603050405020304" pitchFamily="18" charset="0"/>
              </a:rPr>
              <a:t>systems, </a:t>
            </a:r>
            <a:r>
              <a:rPr lang="en-US" sz="3200" smtClean="0">
                <a:latin typeface="Times New Roman" panose="02020603050405020304" pitchFamily="18" charset="0"/>
                <a:cs typeface="Times New Roman" panose="02020603050405020304" pitchFamily="18" charset="0"/>
              </a:rPr>
              <a:t>Windows 11</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489024" y="9029700"/>
            <a:ext cx="1024593" cy="10245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704614" y="9249066"/>
            <a:ext cx="593413" cy="585861"/>
          </a:xfrm>
          <a:custGeom>
            <a:avLst/>
            <a:gdLst/>
            <a:ahLst/>
            <a:cxnLst/>
            <a:rect l="l" t="t" r="r" b="b"/>
            <a:pathLst>
              <a:path w="593413" h="585861">
                <a:moveTo>
                  <a:pt x="0" y="0"/>
                </a:moveTo>
                <a:lnTo>
                  <a:pt x="593414" y="0"/>
                </a:lnTo>
                <a:lnTo>
                  <a:pt x="593414" y="585861"/>
                </a:lnTo>
                <a:lnTo>
                  <a:pt x="0" y="585861"/>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876864" y="9029700"/>
            <a:ext cx="1024593" cy="10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7263407" y="9029700"/>
            <a:ext cx="1024593" cy="10245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609601" y="419101"/>
            <a:ext cx="5715000" cy="2846933"/>
          </a:xfrm>
          <a:prstGeom prst="rect">
            <a:avLst/>
          </a:prstGeom>
        </p:spPr>
        <p:txBody>
          <a:bodyPr wrap="square" lIns="0" tIns="0" rIns="0" bIns="0" rtlCol="0" anchor="t">
            <a:spAutoFit/>
          </a:bodyPr>
          <a:lstStyle/>
          <a:p>
            <a:pPr algn="l">
              <a:lnSpc>
                <a:spcPts val="11096"/>
              </a:lnSpc>
            </a:pPr>
            <a:r>
              <a:rPr lang="en-US" sz="8800" b="1" dirty="0">
                <a:solidFill>
                  <a:srgbClr val="1C2120"/>
                </a:solidFill>
                <a:latin typeface="Poppins Bold"/>
                <a:ea typeface="Poppins Bold"/>
                <a:cs typeface="Poppins Bold"/>
                <a:sym typeface="Poppins Bold"/>
              </a:rPr>
              <a:t>UML</a:t>
            </a:r>
            <a:r>
              <a:rPr lang="en-US" sz="11439" b="1" dirty="0">
                <a:solidFill>
                  <a:srgbClr val="1C2120"/>
                </a:solidFill>
                <a:latin typeface="Poppins Bold"/>
                <a:ea typeface="Poppins Bold"/>
                <a:cs typeface="Poppins Bold"/>
                <a:sym typeface="Poppins Bold"/>
              </a:rPr>
              <a:t> </a:t>
            </a:r>
            <a:r>
              <a:rPr lang="en-US" sz="8000" b="1" dirty="0">
                <a:solidFill>
                  <a:srgbClr val="1C2120"/>
                </a:solidFill>
                <a:latin typeface="Poppins Bold"/>
                <a:ea typeface="Poppins Bold"/>
                <a:cs typeface="Poppins Bold"/>
                <a:sym typeface="Poppins Bold"/>
              </a:rPr>
              <a:t>DIAGRAM</a:t>
            </a:r>
          </a:p>
        </p:txBody>
      </p:sp>
      <p:grpSp>
        <p:nvGrpSpPr>
          <p:cNvPr id="19" name="Group 22"/>
          <p:cNvGrpSpPr/>
          <p:nvPr/>
        </p:nvGrpSpPr>
        <p:grpSpPr>
          <a:xfrm>
            <a:off x="7848600" y="1028700"/>
            <a:ext cx="4845334" cy="582575"/>
            <a:chOff x="0" y="0"/>
            <a:chExt cx="1276137" cy="153435"/>
          </a:xfrm>
        </p:grpSpPr>
        <p:sp>
          <p:nvSpPr>
            <p:cNvPr id="20" name="Freeform 23"/>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21"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2" name="TextBox 25"/>
          <p:cNvSpPr txBox="1"/>
          <p:nvPr/>
        </p:nvSpPr>
        <p:spPr>
          <a:xfrm>
            <a:off x="8790039" y="1165200"/>
            <a:ext cx="3007705" cy="319099"/>
          </a:xfrm>
          <a:prstGeom prst="rect">
            <a:avLst/>
          </a:prstGeom>
        </p:spPr>
        <p:txBody>
          <a:bodyPr lIns="0" tIns="0" rIns="0" bIns="0" rtlCol="0" anchor="t">
            <a:spAutoFit/>
          </a:bodyPr>
          <a:lstStyle/>
          <a:p>
            <a:pPr algn="ctr">
              <a:lnSpc>
                <a:spcPts val="2365"/>
              </a:lnSpc>
            </a:pPr>
            <a:r>
              <a:rPr lang="en-US" sz="2190" b="1" dirty="0">
                <a:solidFill>
                  <a:srgbClr val="1C2120"/>
                </a:solidFill>
                <a:latin typeface="Poppins"/>
                <a:ea typeface="Poppins"/>
                <a:cs typeface="Poppins"/>
                <a:sym typeface="Poppins"/>
              </a:rPr>
              <a:t>USE CASE DIAGRAM</a:t>
            </a:r>
          </a:p>
        </p:txBody>
      </p:sp>
      <p:pic>
        <p:nvPicPr>
          <p:cNvPr id="15" name="Picture 14">
            <a:extLst>
              <a:ext uri="{FF2B5EF4-FFF2-40B4-BE49-F238E27FC236}">
                <a16:creationId xmlns:a16="http://schemas.microsoft.com/office/drawing/2014/main" xmlns="" id="{572D619F-5F88-7D2B-90BF-4DCACBA37E76}"/>
              </a:ext>
            </a:extLst>
          </p:cNvPr>
          <p:cNvPicPr>
            <a:picLocks noChangeAspect="1"/>
          </p:cNvPicPr>
          <p:nvPr/>
        </p:nvPicPr>
        <p:blipFill>
          <a:blip r:embed="rId8"/>
          <a:stretch>
            <a:fillRect/>
          </a:stretch>
        </p:blipFill>
        <p:spPr>
          <a:xfrm>
            <a:off x="5663325" y="1847164"/>
            <a:ext cx="11238132" cy="718253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14489024" y="9029700"/>
            <a:ext cx="1024593" cy="10245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704614" y="9249066"/>
            <a:ext cx="593413" cy="585861"/>
          </a:xfrm>
          <a:custGeom>
            <a:avLst/>
            <a:gdLst/>
            <a:ahLst/>
            <a:cxnLst/>
            <a:rect l="l" t="t" r="r" b="b"/>
            <a:pathLst>
              <a:path w="593413" h="585861">
                <a:moveTo>
                  <a:pt x="0" y="0"/>
                </a:moveTo>
                <a:lnTo>
                  <a:pt x="593414" y="0"/>
                </a:lnTo>
                <a:lnTo>
                  <a:pt x="593414" y="585861"/>
                </a:lnTo>
                <a:lnTo>
                  <a:pt x="0" y="585861"/>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grpSp>
        <p:nvGrpSpPr>
          <p:cNvPr id="3" name="Group 7"/>
          <p:cNvGrpSpPr/>
          <p:nvPr/>
        </p:nvGrpSpPr>
        <p:grpSpPr>
          <a:xfrm>
            <a:off x="15876864" y="9029700"/>
            <a:ext cx="1024593" cy="10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grpSp>
        <p:nvGrpSpPr>
          <p:cNvPr id="7" name="Group 11"/>
          <p:cNvGrpSpPr/>
          <p:nvPr/>
        </p:nvGrpSpPr>
        <p:grpSpPr>
          <a:xfrm>
            <a:off x="17263407" y="9029700"/>
            <a:ext cx="1024593" cy="10245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685800" y="419100"/>
            <a:ext cx="7425121" cy="2846933"/>
          </a:xfrm>
          <a:prstGeom prst="rect">
            <a:avLst/>
          </a:prstGeom>
        </p:spPr>
        <p:txBody>
          <a:bodyPr lIns="0" tIns="0" rIns="0" bIns="0" rtlCol="0" anchor="t">
            <a:spAutoFit/>
          </a:bodyPr>
          <a:lstStyle/>
          <a:p>
            <a:pPr algn="l">
              <a:lnSpc>
                <a:spcPts val="11096"/>
              </a:lnSpc>
            </a:pPr>
            <a:r>
              <a:rPr lang="en-US" sz="8800" b="1" dirty="0">
                <a:solidFill>
                  <a:srgbClr val="1C2120"/>
                </a:solidFill>
                <a:latin typeface="Poppins Bold"/>
                <a:ea typeface="Poppins Bold"/>
                <a:cs typeface="Poppins Bold"/>
                <a:sym typeface="Poppins Bold"/>
              </a:rPr>
              <a:t>UML</a:t>
            </a:r>
            <a:r>
              <a:rPr lang="en-US" sz="11439" b="1" dirty="0">
                <a:solidFill>
                  <a:srgbClr val="1C2120"/>
                </a:solidFill>
                <a:latin typeface="Poppins Bold"/>
                <a:ea typeface="Poppins Bold"/>
                <a:cs typeface="Poppins Bold"/>
                <a:sym typeface="Poppins Bold"/>
              </a:rPr>
              <a:t> </a:t>
            </a:r>
            <a:r>
              <a:rPr lang="en-US" sz="8000" b="1" dirty="0">
                <a:solidFill>
                  <a:srgbClr val="1C2120"/>
                </a:solidFill>
                <a:latin typeface="Poppins Bold"/>
                <a:ea typeface="Poppins Bold"/>
                <a:cs typeface="Poppins Bold"/>
                <a:sym typeface="Poppins Bold"/>
              </a:rPr>
              <a:t>DIAGRAM</a:t>
            </a:r>
          </a:p>
        </p:txBody>
      </p:sp>
      <p:grpSp>
        <p:nvGrpSpPr>
          <p:cNvPr id="15" name="Group 22"/>
          <p:cNvGrpSpPr/>
          <p:nvPr/>
        </p:nvGrpSpPr>
        <p:grpSpPr>
          <a:xfrm>
            <a:off x="7848600" y="1028700"/>
            <a:ext cx="4845334" cy="582575"/>
            <a:chOff x="0" y="0"/>
            <a:chExt cx="1276137" cy="153435"/>
          </a:xfrm>
        </p:grpSpPr>
        <p:sp>
          <p:nvSpPr>
            <p:cNvPr id="16" name="Freeform 23"/>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18"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19" name="TextBox 25"/>
          <p:cNvSpPr txBox="1"/>
          <p:nvPr/>
        </p:nvSpPr>
        <p:spPr>
          <a:xfrm>
            <a:off x="8790039" y="1165200"/>
            <a:ext cx="3007705" cy="319099"/>
          </a:xfrm>
          <a:prstGeom prst="rect">
            <a:avLst/>
          </a:prstGeom>
        </p:spPr>
        <p:txBody>
          <a:bodyPr lIns="0" tIns="0" rIns="0" bIns="0" rtlCol="0" anchor="t">
            <a:spAutoFit/>
          </a:bodyPr>
          <a:lstStyle/>
          <a:p>
            <a:pPr algn="ctr">
              <a:lnSpc>
                <a:spcPts val="2365"/>
              </a:lnSpc>
            </a:pPr>
            <a:r>
              <a:rPr lang="en-US" sz="2190" b="1" dirty="0">
                <a:solidFill>
                  <a:srgbClr val="1C2120"/>
                </a:solidFill>
                <a:latin typeface="Poppins"/>
                <a:ea typeface="Poppins"/>
                <a:cs typeface="Poppins"/>
                <a:sym typeface="Poppins"/>
              </a:rPr>
              <a:t>SEQUENCE DIAGRAM</a:t>
            </a:r>
          </a:p>
        </p:txBody>
      </p:sp>
      <p:pic>
        <p:nvPicPr>
          <p:cNvPr id="20" name="Picture 19">
            <a:extLst>
              <a:ext uri="{FF2B5EF4-FFF2-40B4-BE49-F238E27FC236}">
                <a16:creationId xmlns:a16="http://schemas.microsoft.com/office/drawing/2014/main" xmlns="" id="{57098BE1-F508-A79A-4F78-F093B4202185}"/>
              </a:ext>
            </a:extLst>
          </p:cNvPr>
          <p:cNvPicPr>
            <a:picLocks noChangeAspect="1"/>
          </p:cNvPicPr>
          <p:nvPr/>
        </p:nvPicPr>
        <p:blipFill>
          <a:blip r:embed="rId8"/>
          <a:stretch>
            <a:fillRect/>
          </a:stretch>
        </p:blipFill>
        <p:spPr>
          <a:xfrm>
            <a:off x="5638800" y="1840434"/>
            <a:ext cx="11763853" cy="71892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8A42AC-92E4-5D05-370D-030AB65EB184}"/>
              </a:ext>
            </a:extLst>
          </p:cNvPr>
          <p:cNvSpPr>
            <a:spLocks noGrp="1"/>
          </p:cNvSpPr>
          <p:nvPr>
            <p:ph type="title"/>
          </p:nvPr>
        </p:nvSpPr>
        <p:spPr>
          <a:xfrm>
            <a:off x="-304800" y="1303337"/>
            <a:ext cx="8229600" cy="1143000"/>
          </a:xfrm>
        </p:spPr>
        <p:txBody>
          <a:bodyPr>
            <a:noAutofit/>
          </a:bodyPr>
          <a:lstStyle/>
          <a:p>
            <a:r>
              <a:rPr lang="en-US" sz="8800" dirty="0">
                <a:latin typeface="Poppins Bold" panose="00000800000000000000" charset="0"/>
                <a:cs typeface="Poppins Bold" panose="00000800000000000000" charset="0"/>
              </a:rPr>
              <a:t>ACTIVITY DIAGRAM</a:t>
            </a:r>
            <a:endParaRPr lang="en-IN" sz="8800" dirty="0">
              <a:latin typeface="Poppins Bold" panose="00000800000000000000" charset="0"/>
              <a:cs typeface="Poppins Bold" panose="00000800000000000000" charset="0"/>
            </a:endParaRPr>
          </a:p>
        </p:txBody>
      </p:sp>
      <p:pic>
        <p:nvPicPr>
          <p:cNvPr id="5" name="Content Placeholder 4">
            <a:extLst>
              <a:ext uri="{FF2B5EF4-FFF2-40B4-BE49-F238E27FC236}">
                <a16:creationId xmlns:a16="http://schemas.microsoft.com/office/drawing/2014/main" xmlns="" id="{D9D9E3AE-F1A9-0257-88AB-12BCF3EF5A71}"/>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l="20833" r="22917"/>
          <a:stretch>
            <a:fillRect/>
          </a:stretch>
        </p:blipFill>
        <p:spPr>
          <a:xfrm>
            <a:off x="7543800" y="538843"/>
            <a:ext cx="6484439" cy="9372600"/>
          </a:xfrm>
        </p:spPr>
      </p:pic>
      <p:grpSp>
        <p:nvGrpSpPr>
          <p:cNvPr id="6" name="Group 3">
            <a:extLst>
              <a:ext uri="{FF2B5EF4-FFF2-40B4-BE49-F238E27FC236}">
                <a16:creationId xmlns:a16="http://schemas.microsoft.com/office/drawing/2014/main" xmlns="" id="{9D266C76-D806-7258-11D9-B180F75F3A42}"/>
              </a:ext>
            </a:extLst>
          </p:cNvPr>
          <p:cNvGrpSpPr/>
          <p:nvPr/>
        </p:nvGrpSpPr>
        <p:grpSpPr>
          <a:xfrm>
            <a:off x="457200" y="8420100"/>
            <a:ext cx="1371599" cy="1405593"/>
            <a:chOff x="0" y="0"/>
            <a:chExt cx="812800" cy="812800"/>
          </a:xfrm>
        </p:grpSpPr>
        <p:sp>
          <p:nvSpPr>
            <p:cNvPr id="7" name="Freeform 4">
              <a:extLst>
                <a:ext uri="{FF2B5EF4-FFF2-40B4-BE49-F238E27FC236}">
                  <a16:creationId xmlns:a16="http://schemas.microsoft.com/office/drawing/2014/main" xmlns="" id="{CAB6E36B-B04F-465F-3B63-48F7B0E448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8" name="TextBox 5">
              <a:extLst>
                <a:ext uri="{FF2B5EF4-FFF2-40B4-BE49-F238E27FC236}">
                  <a16:creationId xmlns:a16="http://schemas.microsoft.com/office/drawing/2014/main" xmlns="" id="{DE624956-8019-DC6D-5358-6DD829C1C4C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3">
            <a:extLst>
              <a:ext uri="{FF2B5EF4-FFF2-40B4-BE49-F238E27FC236}">
                <a16:creationId xmlns:a16="http://schemas.microsoft.com/office/drawing/2014/main" xmlns="" id="{E6F63A52-CD86-1F4E-C22A-B2A7E2D072B9}"/>
              </a:ext>
            </a:extLst>
          </p:cNvPr>
          <p:cNvGrpSpPr/>
          <p:nvPr/>
        </p:nvGrpSpPr>
        <p:grpSpPr>
          <a:xfrm>
            <a:off x="2206078" y="8420100"/>
            <a:ext cx="1371599" cy="1453621"/>
            <a:chOff x="0" y="38100"/>
            <a:chExt cx="812800" cy="812800"/>
          </a:xfrm>
        </p:grpSpPr>
        <p:sp>
          <p:nvSpPr>
            <p:cNvPr id="10" name="Freeform 4">
              <a:extLst>
                <a:ext uri="{FF2B5EF4-FFF2-40B4-BE49-F238E27FC236}">
                  <a16:creationId xmlns:a16="http://schemas.microsoft.com/office/drawing/2014/main" xmlns="" id="{52A977E1-7372-7D70-F71F-747224F87EE9}"/>
                </a:ext>
              </a:extLst>
            </p:cNvPr>
            <p:cNvSpPr/>
            <p:nvPr/>
          </p:nvSpPr>
          <p:spPr>
            <a:xfrm>
              <a:off x="0" y="381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1" name="TextBox 5">
              <a:extLst>
                <a:ext uri="{FF2B5EF4-FFF2-40B4-BE49-F238E27FC236}">
                  <a16:creationId xmlns:a16="http://schemas.microsoft.com/office/drawing/2014/main" xmlns="" id="{9C040CB4-DE83-48F5-FC4C-5111953C4B7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4">
            <a:extLst>
              <a:ext uri="{FF2B5EF4-FFF2-40B4-BE49-F238E27FC236}">
                <a16:creationId xmlns:a16="http://schemas.microsoft.com/office/drawing/2014/main" xmlns="" id="{63699860-38CD-5F08-D56D-A0D56307581C}"/>
              </a:ext>
            </a:extLst>
          </p:cNvPr>
          <p:cNvSpPr/>
          <p:nvPr/>
        </p:nvSpPr>
        <p:spPr>
          <a:xfrm>
            <a:off x="3945794" y="8485987"/>
            <a:ext cx="1447800" cy="1387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3" name="Freeform 6">
            <a:extLst>
              <a:ext uri="{FF2B5EF4-FFF2-40B4-BE49-F238E27FC236}">
                <a16:creationId xmlns:a16="http://schemas.microsoft.com/office/drawing/2014/main" xmlns="" id="{D9C5DEC6-2B5A-D7F5-4AE6-246184E0E1FF}"/>
              </a:ext>
            </a:extLst>
          </p:cNvPr>
          <p:cNvSpPr/>
          <p:nvPr/>
        </p:nvSpPr>
        <p:spPr>
          <a:xfrm>
            <a:off x="874386" y="8797021"/>
            <a:ext cx="649614" cy="613679"/>
          </a:xfrm>
          <a:custGeom>
            <a:avLst/>
            <a:gdLst/>
            <a:ahLst/>
            <a:cxnLst/>
            <a:rect l="l" t="t" r="r" b="b"/>
            <a:pathLst>
              <a:path w="593413" h="585861">
                <a:moveTo>
                  <a:pt x="0" y="0"/>
                </a:moveTo>
                <a:lnTo>
                  <a:pt x="593414" y="0"/>
                </a:lnTo>
                <a:lnTo>
                  <a:pt x="593414" y="585861"/>
                </a:lnTo>
                <a:lnTo>
                  <a:pt x="0" y="585861"/>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14" name="Freeform 10">
            <a:extLst>
              <a:ext uri="{FF2B5EF4-FFF2-40B4-BE49-F238E27FC236}">
                <a16:creationId xmlns:a16="http://schemas.microsoft.com/office/drawing/2014/main" xmlns="" id="{A7D47E32-E349-85A6-B609-CAAC9B685F76}"/>
              </a:ext>
            </a:extLst>
          </p:cNvPr>
          <p:cNvSpPr/>
          <p:nvPr/>
        </p:nvSpPr>
        <p:spPr>
          <a:xfrm>
            <a:off x="2556959" y="8894516"/>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15" name="Freeform 14">
            <a:extLst>
              <a:ext uri="{FF2B5EF4-FFF2-40B4-BE49-F238E27FC236}">
                <a16:creationId xmlns:a16="http://schemas.microsoft.com/office/drawing/2014/main" xmlns="" id="{A8836899-98F1-DA0A-FA1B-931236D3ADEA}"/>
              </a:ext>
            </a:extLst>
          </p:cNvPr>
          <p:cNvSpPr/>
          <p:nvPr/>
        </p:nvSpPr>
        <p:spPr>
          <a:xfrm>
            <a:off x="4428766" y="8741938"/>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grpSp>
        <p:nvGrpSpPr>
          <p:cNvPr id="16" name="Group 22">
            <a:extLst>
              <a:ext uri="{FF2B5EF4-FFF2-40B4-BE49-F238E27FC236}">
                <a16:creationId xmlns:a16="http://schemas.microsoft.com/office/drawing/2014/main" xmlns="" id="{02D8A1DB-F3AD-A68D-0AF7-540ED87484EF}"/>
              </a:ext>
            </a:extLst>
          </p:cNvPr>
          <p:cNvGrpSpPr/>
          <p:nvPr/>
        </p:nvGrpSpPr>
        <p:grpSpPr>
          <a:xfrm>
            <a:off x="12725400" y="571500"/>
            <a:ext cx="5277813" cy="582575"/>
            <a:chOff x="0" y="0"/>
            <a:chExt cx="1276137" cy="153435"/>
          </a:xfrm>
        </p:grpSpPr>
        <p:sp>
          <p:nvSpPr>
            <p:cNvPr id="17" name="Freeform 23">
              <a:extLst>
                <a:ext uri="{FF2B5EF4-FFF2-40B4-BE49-F238E27FC236}">
                  <a16:creationId xmlns:a16="http://schemas.microsoft.com/office/drawing/2014/main" xmlns="" id="{CA86CA75-63DD-E410-E568-32C1808461D8}"/>
                </a:ext>
              </a:extLst>
            </p:cNvPr>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18" name="TextBox 24">
              <a:extLst>
                <a:ext uri="{FF2B5EF4-FFF2-40B4-BE49-F238E27FC236}">
                  <a16:creationId xmlns:a16="http://schemas.microsoft.com/office/drawing/2014/main" xmlns="" id="{EB2F3ABA-76FF-5DE0-4A1C-1633CDE7E50B}"/>
                </a:ext>
              </a:extLst>
            </p:cNvPr>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2" name="TextBox 21">
            <a:extLst>
              <a:ext uri="{FF2B5EF4-FFF2-40B4-BE49-F238E27FC236}">
                <a16:creationId xmlns:a16="http://schemas.microsoft.com/office/drawing/2014/main" xmlns="" id="{2FBBA936-E26C-65B8-9B77-3F4EA5AAA7D4}"/>
              </a:ext>
            </a:extLst>
          </p:cNvPr>
          <p:cNvSpPr txBox="1"/>
          <p:nvPr/>
        </p:nvSpPr>
        <p:spPr>
          <a:xfrm>
            <a:off x="10381056" y="610843"/>
            <a:ext cx="9299120" cy="387798"/>
          </a:xfrm>
          <a:prstGeom prst="rect">
            <a:avLst/>
          </a:prstGeom>
          <a:noFill/>
        </p:spPr>
        <p:txBody>
          <a:bodyPr wrap="square">
            <a:spAutoFit/>
          </a:bodyPr>
          <a:lstStyle/>
          <a:p>
            <a:pPr algn="ctr">
              <a:lnSpc>
                <a:spcPts val="2365"/>
              </a:lnSpc>
            </a:pPr>
            <a:r>
              <a:rPr lang="en-US" sz="1800" dirty="0">
                <a:solidFill>
                  <a:srgbClr val="1C2120"/>
                </a:solidFill>
                <a:latin typeface="Poppins"/>
                <a:ea typeface="Poppins"/>
                <a:cs typeface="Poppins"/>
                <a:sym typeface="Poppins"/>
              </a:rPr>
              <a:t>Exploring creativity</a:t>
            </a:r>
          </a:p>
        </p:txBody>
      </p:sp>
    </p:spTree>
    <p:extLst>
      <p:ext uri="{BB962C8B-B14F-4D97-AF65-F5344CB8AC3E}">
        <p14:creationId xmlns:p14="http://schemas.microsoft.com/office/powerpoint/2010/main" xmlns="" val="4046973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3329400" y="917166"/>
            <a:ext cx="1463216" cy="14632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599185" y="2825249"/>
            <a:ext cx="1463216" cy="1463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604182" y="6658828"/>
            <a:ext cx="1463216" cy="14632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859671" y="1456023"/>
            <a:ext cx="1463216" cy="14632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45658" y="1883513"/>
            <a:ext cx="741751" cy="608236"/>
          </a:xfrm>
          <a:custGeom>
            <a:avLst/>
            <a:gdLst/>
            <a:ahLst/>
            <a:cxnLst/>
            <a:rect l="l" t="t" r="r" b="b"/>
            <a:pathLst>
              <a:path w="741751" h="608236">
                <a:moveTo>
                  <a:pt x="0" y="0"/>
                </a:moveTo>
                <a:lnTo>
                  <a:pt x="741751" y="0"/>
                </a:lnTo>
                <a:lnTo>
                  <a:pt x="741751" y="608236"/>
                </a:lnTo>
                <a:lnTo>
                  <a:pt x="0" y="60823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7" name="Freeform 17"/>
          <p:cNvSpPr/>
          <p:nvPr/>
        </p:nvSpPr>
        <p:spPr>
          <a:xfrm>
            <a:off x="13668153" y="1151869"/>
            <a:ext cx="703917" cy="8546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18" name="Freeform 18"/>
          <p:cNvSpPr/>
          <p:nvPr/>
        </p:nvSpPr>
        <p:spPr>
          <a:xfrm>
            <a:off x="15804764" y="3102622"/>
            <a:ext cx="988326" cy="652295"/>
          </a:xfrm>
          <a:custGeom>
            <a:avLst/>
            <a:gdLst/>
            <a:ahLst/>
            <a:cxnLst/>
            <a:rect l="l" t="t" r="r" b="b"/>
            <a:pathLst>
              <a:path w="988326" h="652295">
                <a:moveTo>
                  <a:pt x="0" y="0"/>
                </a:moveTo>
                <a:lnTo>
                  <a:pt x="988326" y="0"/>
                </a:lnTo>
                <a:lnTo>
                  <a:pt x="988326" y="652295"/>
                </a:lnTo>
                <a:lnTo>
                  <a:pt x="0" y="652295"/>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19" name="Freeform 19"/>
          <p:cNvSpPr/>
          <p:nvPr/>
        </p:nvSpPr>
        <p:spPr>
          <a:xfrm>
            <a:off x="15945639" y="6989165"/>
            <a:ext cx="847451" cy="836665"/>
          </a:xfrm>
          <a:custGeom>
            <a:avLst/>
            <a:gdLst/>
            <a:ahLst/>
            <a:cxnLst/>
            <a:rect l="l" t="t" r="r" b="b"/>
            <a:pathLst>
              <a:path w="847451" h="836665">
                <a:moveTo>
                  <a:pt x="0" y="0"/>
                </a:moveTo>
                <a:lnTo>
                  <a:pt x="847451" y="0"/>
                </a:lnTo>
                <a:lnTo>
                  <a:pt x="847451" y="836665"/>
                </a:lnTo>
                <a:lnTo>
                  <a:pt x="0" y="836665"/>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20" name="TextBox 20"/>
          <p:cNvSpPr txBox="1"/>
          <p:nvPr/>
        </p:nvSpPr>
        <p:spPr>
          <a:xfrm>
            <a:off x="2209800" y="1943100"/>
            <a:ext cx="8537476" cy="1243930"/>
          </a:xfrm>
          <a:prstGeom prst="rect">
            <a:avLst/>
          </a:prstGeom>
        </p:spPr>
        <p:txBody>
          <a:bodyPr lIns="0" tIns="0" rIns="0" bIns="0" rtlCol="0" anchor="t">
            <a:spAutoFit/>
          </a:bodyPr>
          <a:lstStyle/>
          <a:p>
            <a:pPr algn="l">
              <a:lnSpc>
                <a:spcPts val="9658"/>
              </a:lnSpc>
            </a:pPr>
            <a:r>
              <a:rPr lang="en-US" sz="8472" b="1" dirty="0">
                <a:solidFill>
                  <a:srgbClr val="1C2120"/>
                </a:solidFill>
                <a:latin typeface="Poppins Bold"/>
                <a:ea typeface="Poppins Bold"/>
                <a:cs typeface="Poppins Bold"/>
                <a:sym typeface="Poppins Bold"/>
              </a:rPr>
              <a:t>MODULES</a:t>
            </a:r>
          </a:p>
        </p:txBody>
      </p:sp>
      <p:sp>
        <p:nvSpPr>
          <p:cNvPr id="21" name="TextBox 21"/>
          <p:cNvSpPr txBox="1"/>
          <p:nvPr/>
        </p:nvSpPr>
        <p:spPr>
          <a:xfrm>
            <a:off x="1241242" y="4488212"/>
            <a:ext cx="6613419" cy="2564805"/>
          </a:xfrm>
          <a:prstGeom prst="rect">
            <a:avLst/>
          </a:prstGeom>
        </p:spPr>
        <p:txBody>
          <a:bodyPr lIns="0" tIns="0" rIns="0" bIns="0" rtlCol="0" anchor="t">
            <a:spAutoFit/>
          </a:bodyPr>
          <a:lstStyle/>
          <a:p>
            <a:pPr lvl="0">
              <a:lnSpc>
                <a:spcPts val="2541"/>
              </a:lnSpc>
              <a:spcBef>
                <a:spcPct val="0"/>
              </a:spcBef>
            </a:pPr>
            <a:r>
              <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rPr>
              <a:t>1.</a:t>
            </a:r>
            <a:r>
              <a:rPr lang="en-IN" sz="2400" dirty="0">
                <a:latin typeface="Times New Roman" panose="02020603050405020304" pitchFamily="18" charset="0"/>
                <a:cs typeface="Times New Roman" panose="02020603050405020304" pitchFamily="18" charset="0"/>
              </a:rPr>
              <a:t> Image Acquisition &amp; Preprocessing Module</a:t>
            </a:r>
            <a:endPar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541"/>
              </a:lnSpc>
              <a:spcBef>
                <a:spcPct val="0"/>
              </a:spcBef>
            </a:pPr>
            <a:endPar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endParaRPr>
          </a:p>
          <a:p>
            <a:pPr lvl="0">
              <a:lnSpc>
                <a:spcPts val="2541"/>
              </a:lnSpc>
              <a:spcBef>
                <a:spcPct val="0"/>
              </a:spcBef>
            </a:pPr>
            <a:r>
              <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rPr>
              <a:t>2.</a:t>
            </a:r>
            <a:r>
              <a:rPr lang="en-IN" sz="2400" dirty="0">
                <a:latin typeface="Times New Roman" panose="02020603050405020304" pitchFamily="18" charset="0"/>
                <a:cs typeface="Times New Roman" panose="02020603050405020304" pitchFamily="18" charset="0"/>
              </a:rPr>
              <a:t> Colour Space Conversion Module</a:t>
            </a:r>
            <a:endPar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541"/>
              </a:lnSpc>
              <a:spcBef>
                <a:spcPct val="0"/>
              </a:spcBef>
            </a:pPr>
            <a:endPar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endParaRPr>
          </a:p>
          <a:p>
            <a:pPr lvl="0">
              <a:lnSpc>
                <a:spcPts val="2541"/>
              </a:lnSpc>
              <a:spcBef>
                <a:spcPct val="0"/>
              </a:spcBef>
            </a:pPr>
            <a:r>
              <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rPr>
              <a:t>3.</a:t>
            </a:r>
            <a:r>
              <a:rPr lang="en-IN" sz="2400" dirty="0">
                <a:latin typeface="Times New Roman" panose="02020603050405020304" pitchFamily="18" charset="0"/>
                <a:cs typeface="Times New Roman" panose="02020603050405020304" pitchFamily="18" charset="0"/>
              </a:rPr>
              <a:t> Adaptive CLAHE Processing Module</a:t>
            </a:r>
            <a:endPar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541"/>
              </a:lnSpc>
              <a:spcBef>
                <a:spcPct val="0"/>
              </a:spcBef>
            </a:pPr>
            <a:endParaRPr lang="en-US" sz="2400" b="1" spc="112" dirty="0">
              <a:solidFill>
                <a:srgbClr val="000000"/>
              </a:solidFill>
              <a:latin typeface="Times New Roman" panose="02020603050405020304" pitchFamily="18" charset="0"/>
              <a:ea typeface="DM Sans"/>
              <a:cs typeface="Times New Roman" panose="02020603050405020304" pitchFamily="18" charset="0"/>
              <a:sym typeface="DM Sans"/>
            </a:endParaRPr>
          </a:p>
          <a:p>
            <a:pPr lvl="0">
              <a:lnSpc>
                <a:spcPts val="2541"/>
              </a:lnSpc>
              <a:spcBef>
                <a:spcPct val="0"/>
              </a:spcBef>
            </a:pPr>
            <a:r>
              <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rPr>
              <a:t>4.</a:t>
            </a:r>
            <a:r>
              <a:rPr lang="en-IN" sz="2400" dirty="0">
                <a:latin typeface="Times New Roman" panose="02020603050405020304" pitchFamily="18" charset="0"/>
                <a:cs typeface="Times New Roman" panose="02020603050405020304" pitchFamily="18" charset="0"/>
              </a:rPr>
              <a:t> Image Reconstruction &amp; Evaluation Module</a:t>
            </a:r>
            <a:endPar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endParaRPr>
          </a:p>
          <a:p>
            <a:pPr marL="0" lvl="0" indent="0" algn="l">
              <a:lnSpc>
                <a:spcPts val="2541"/>
              </a:lnSpc>
              <a:spcBef>
                <a:spcPct val="0"/>
              </a:spcBef>
            </a:pPr>
            <a:endParaRPr lang="en-US" sz="2400" b="1" u="none" spc="112" dirty="0">
              <a:solidFill>
                <a:srgbClr val="000000"/>
              </a:solidFill>
              <a:latin typeface="Times New Roman" panose="02020603050405020304" pitchFamily="18" charset="0"/>
              <a:ea typeface="DM Sans"/>
              <a:cs typeface="Times New Roman" panose="02020603050405020304" pitchFamily="18" charset="0"/>
              <a:sym typeface="DM Sans"/>
            </a:endParaRPr>
          </a:p>
        </p:txBody>
      </p:sp>
      <p:grpSp>
        <p:nvGrpSpPr>
          <p:cNvPr id="22" name="Group 22"/>
          <p:cNvGrpSpPr/>
          <p:nvPr/>
        </p:nvGrpSpPr>
        <p:grpSpPr>
          <a:xfrm>
            <a:off x="304800" y="9486900"/>
            <a:ext cx="4845334" cy="582575"/>
            <a:chOff x="0" y="0"/>
            <a:chExt cx="1276137" cy="153435"/>
          </a:xfrm>
        </p:grpSpPr>
        <p:sp>
          <p:nvSpPr>
            <p:cNvPr id="23" name="Freeform 23"/>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24"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246239" y="9623400"/>
            <a:ext cx="3007705" cy="319099"/>
          </a:xfrm>
          <a:prstGeom prst="rect">
            <a:avLst/>
          </a:prstGeom>
        </p:spPr>
        <p:txBody>
          <a:bodyPr lIns="0" tIns="0" rIns="0" bIns="0" rtlCol="0" anchor="t">
            <a:spAutoFit/>
          </a:bodyPr>
          <a:lstStyle/>
          <a:p>
            <a:pPr algn="ctr">
              <a:lnSpc>
                <a:spcPts val="2365"/>
              </a:lnSpc>
            </a:pPr>
            <a:r>
              <a:rPr lang="en-US" sz="2190" dirty="0">
                <a:solidFill>
                  <a:srgbClr val="1C2120"/>
                </a:solidFill>
                <a:latin typeface="Poppins"/>
                <a:ea typeface="Poppins"/>
                <a:cs typeface="Poppins"/>
                <a:sym typeface="Poppins"/>
              </a:rPr>
              <a:t>Exploring creativity</a:t>
            </a:r>
          </a:p>
        </p:txBody>
      </p:sp>
      <p:pic>
        <p:nvPicPr>
          <p:cNvPr id="1026" name="Picture 2" descr="Generated image">
            <a:extLst>
              <a:ext uri="{FF2B5EF4-FFF2-40B4-BE49-F238E27FC236}">
                <a16:creationId xmlns:a16="http://schemas.microsoft.com/office/drawing/2014/main" xmlns="" id="{DA7626EF-0341-B948-A23F-89F46A06ABAA}"/>
              </a:ext>
            </a:extLst>
          </p:cNvPr>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t="11260" b="5559"/>
          <a:stretch>
            <a:fillRect/>
          </a:stretch>
        </p:blipFill>
        <p:spPr bwMode="auto">
          <a:xfrm>
            <a:off x="10977416" y="3000943"/>
            <a:ext cx="4150608" cy="383207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TotalTime>
  <Words>859</Words>
  <Application>Microsoft Office PowerPoint</Application>
  <PresentationFormat>Custom</PresentationFormat>
  <Paragraphs>159</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Times New Roman</vt:lpstr>
      <vt:lpstr>Poppins Semi-Bold</vt:lpstr>
      <vt:lpstr>Poppins</vt:lpstr>
      <vt:lpstr>Algerian</vt:lpstr>
      <vt:lpstr>Poppins Bold</vt:lpstr>
      <vt:lpstr>Wingdings</vt:lpstr>
      <vt:lpstr>DM Sans</vt:lpstr>
      <vt:lpstr>Office Theme</vt:lpstr>
      <vt:lpstr>Slide 1</vt:lpstr>
      <vt:lpstr>Slide 2</vt:lpstr>
      <vt:lpstr>Slide 3</vt:lpstr>
      <vt:lpstr>Slide 4</vt:lpstr>
      <vt:lpstr>Slide 5</vt:lpstr>
      <vt:lpstr>Slide 6</vt:lpstr>
      <vt:lpstr>Slide 7</vt:lpstr>
      <vt:lpstr>ACTIVITY DIAGRAM</vt:lpstr>
      <vt:lpstr>Slide 9</vt:lpstr>
      <vt:lpstr>MAIN ROLES</vt:lpstr>
      <vt:lpstr>CLAHE [Proposed system]</vt:lpstr>
      <vt:lpstr>ENHANCED OUTPUT</vt:lpstr>
      <vt:lpstr>Slide 13</vt:lpstr>
      <vt:lpstr>FUTURE SCOPE</vt:lpstr>
      <vt:lpstr>REFERENCES</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Project Presentation</dc:title>
  <dc:creator>harsha reddy mallela</dc:creator>
  <cp:lastModifiedBy>dell</cp:lastModifiedBy>
  <cp:revision>45</cp:revision>
  <dcterms:created xsi:type="dcterms:W3CDTF">2006-08-16T00:00:00Z</dcterms:created>
  <dcterms:modified xsi:type="dcterms:W3CDTF">2025-06-21T07:09:39Z</dcterms:modified>
  <dc:identifier>DAGo2UxdAQo</dc:identifier>
</cp:coreProperties>
</file>